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8" r:id="rId2"/>
  </p:sldMasterIdLst>
  <p:notesMasterIdLst>
    <p:notesMasterId r:id="rId32"/>
  </p:notesMasterIdLst>
  <p:handoutMasterIdLst>
    <p:handoutMasterId r:id="rId33"/>
  </p:handoutMasterIdLst>
  <p:sldIdLst>
    <p:sldId id="256" r:id="rId3"/>
    <p:sldId id="257" r:id="rId4"/>
    <p:sldId id="258" r:id="rId5"/>
    <p:sldId id="260" r:id="rId6"/>
    <p:sldId id="290" r:id="rId7"/>
    <p:sldId id="286" r:id="rId8"/>
    <p:sldId id="261" r:id="rId9"/>
    <p:sldId id="289" r:id="rId10"/>
    <p:sldId id="262" r:id="rId11"/>
    <p:sldId id="263" r:id="rId12"/>
    <p:sldId id="264" r:id="rId13"/>
    <p:sldId id="266" r:id="rId14"/>
    <p:sldId id="268" r:id="rId15"/>
    <p:sldId id="269" r:id="rId16"/>
    <p:sldId id="270" r:id="rId17"/>
    <p:sldId id="271" r:id="rId18"/>
    <p:sldId id="272" r:id="rId19"/>
    <p:sldId id="273" r:id="rId20"/>
    <p:sldId id="274" r:id="rId21"/>
    <p:sldId id="275" r:id="rId22"/>
    <p:sldId id="278" r:id="rId23"/>
    <p:sldId id="279" r:id="rId24"/>
    <p:sldId id="280" r:id="rId25"/>
    <p:sldId id="281" r:id="rId26"/>
    <p:sldId id="283" r:id="rId27"/>
    <p:sldId id="282" r:id="rId28"/>
    <p:sldId id="277" r:id="rId29"/>
    <p:sldId id="288"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35" autoAdjust="0"/>
    <p:restoredTop sz="85137" autoAdjust="0"/>
  </p:normalViewPr>
  <p:slideViewPr>
    <p:cSldViewPr snapToGrid="0" snapToObjects="1">
      <p:cViewPr varScale="1">
        <p:scale>
          <a:sx n="75" d="100"/>
          <a:sy n="75" d="100"/>
        </p:scale>
        <p:origin x="1135" y="2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B689C7-E9F6-41C1-8DDC-1784A9EC02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93C6A8-FA11-47A7-9AC4-BFCCCB9577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80C634-5A50-412A-BC9E-DA01F93A4DFB}" type="datetimeFigureOut">
              <a:rPr lang="en-US" smtClean="0"/>
              <a:t>10/3/2021</a:t>
            </a:fld>
            <a:endParaRPr lang="en-US"/>
          </a:p>
        </p:txBody>
      </p:sp>
      <p:sp>
        <p:nvSpPr>
          <p:cNvPr id="4" name="Footer Placeholder 3">
            <a:extLst>
              <a:ext uri="{FF2B5EF4-FFF2-40B4-BE49-F238E27FC236}">
                <a16:creationId xmlns:a16="http://schemas.microsoft.com/office/drawing/2014/main" id="{DD883D8B-D390-4756-8036-0BE21AF927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8FD860-30D3-4821-98CD-985A709BAB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DF162E-777F-4B83-8447-19E24EC7E2AA}" type="slidenum">
              <a:rPr lang="en-US" smtClean="0"/>
              <a:t>‹#›</a:t>
            </a:fld>
            <a:endParaRPr lang="en-US"/>
          </a:p>
        </p:txBody>
      </p:sp>
    </p:spTree>
    <p:extLst>
      <p:ext uri="{BB962C8B-B14F-4D97-AF65-F5344CB8AC3E}">
        <p14:creationId xmlns:p14="http://schemas.microsoft.com/office/powerpoint/2010/main" val="2357502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748700-E273-4F25-A49C-C475A213F0F5}" type="datetimeFigureOut">
              <a:rPr lang="en-US" smtClean="0"/>
              <a:t>10/3/2021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A097E-B0B9-4A6C-8F4A-25DCC325B254}" type="slidenum">
              <a:rPr lang="en-US" smtClean="0"/>
              <a:t>‹#›</a:t>
            </a:fld>
            <a:endParaRPr lang="en-US"/>
          </a:p>
        </p:txBody>
      </p:sp>
    </p:spTree>
    <p:extLst>
      <p:ext uri="{BB962C8B-B14F-4D97-AF65-F5344CB8AC3E}">
        <p14:creationId xmlns:p14="http://schemas.microsoft.com/office/powerpoint/2010/main" val="458570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integrates and relies on various enabling components. Any vulnerability in these components would lead to exploitations to create serious threats</a:t>
            </a:r>
          </a:p>
        </p:txBody>
      </p:sp>
      <p:sp>
        <p:nvSpPr>
          <p:cNvPr id="4" name="Slide Number Placeholder 3"/>
          <p:cNvSpPr>
            <a:spLocks noGrp="1"/>
          </p:cNvSpPr>
          <p:nvPr>
            <p:ph type="sldNum" sz="quarter" idx="5"/>
          </p:nvPr>
        </p:nvSpPr>
        <p:spPr/>
        <p:txBody>
          <a:bodyPr/>
          <a:lstStyle/>
          <a:p>
            <a:fld id="{DF1A097E-B0B9-4A6C-8F4A-25DCC325B254}" type="slidenum">
              <a:rPr lang="en-US" smtClean="0"/>
              <a:t>2</a:t>
            </a:fld>
            <a:endParaRPr lang="en-US"/>
          </a:p>
        </p:txBody>
      </p:sp>
    </p:spTree>
    <p:extLst>
      <p:ext uri="{BB962C8B-B14F-4D97-AF65-F5344CB8AC3E}">
        <p14:creationId xmlns:p14="http://schemas.microsoft.com/office/powerpoint/2010/main" val="423473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A097E-B0B9-4A6C-8F4A-25DCC325B254}" type="slidenum">
              <a:rPr lang="en-US" smtClean="0"/>
              <a:t>3</a:t>
            </a:fld>
            <a:endParaRPr lang="en-US"/>
          </a:p>
        </p:txBody>
      </p:sp>
    </p:spTree>
    <p:extLst>
      <p:ext uri="{BB962C8B-B14F-4D97-AF65-F5344CB8AC3E}">
        <p14:creationId xmlns:p14="http://schemas.microsoft.com/office/powerpoint/2010/main" val="1410523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attacker can launch a DoS attack by sending many CONNECT requests continuously thereby maliciously making the server busy as in requests flooding. </a:t>
            </a:r>
          </a:p>
          <a:p>
            <a:endParaRPr lang="en-US" dirty="0"/>
          </a:p>
          <a:p>
            <a:r>
              <a:rPr lang="en-US" dirty="0"/>
              <a:t>As the server is not able to differentiate the legitimate CONNECT and the malicious CONNECT packets, it starts to acknowledge all incoming packets with CONNACK. Assuming many connection requests that arrive at the same time, the buffer will be drained and the server will not be capable to process new incoming requests. </a:t>
            </a:r>
          </a:p>
          <a:p>
            <a:endParaRPr lang="en-US" dirty="0"/>
          </a:p>
        </p:txBody>
      </p:sp>
      <p:sp>
        <p:nvSpPr>
          <p:cNvPr id="4" name="Slide Number Placeholder 3"/>
          <p:cNvSpPr>
            <a:spLocks noGrp="1"/>
          </p:cNvSpPr>
          <p:nvPr>
            <p:ph type="sldNum" sz="quarter" idx="5"/>
          </p:nvPr>
        </p:nvSpPr>
        <p:spPr/>
        <p:txBody>
          <a:bodyPr/>
          <a:lstStyle/>
          <a:p>
            <a:fld id="{DF1A097E-B0B9-4A6C-8F4A-25DCC325B254}" type="slidenum">
              <a:rPr lang="en-US" smtClean="0"/>
              <a:t>5</a:t>
            </a:fld>
            <a:endParaRPr lang="en-US"/>
          </a:p>
        </p:txBody>
      </p:sp>
    </p:spTree>
    <p:extLst>
      <p:ext uri="{BB962C8B-B14F-4D97-AF65-F5344CB8AC3E}">
        <p14:creationId xmlns:p14="http://schemas.microsoft.com/office/powerpoint/2010/main" val="1929387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no encryption or authentication in CAN protocol, attackers can use a reprogrammed electronic control unit (ECU) to send fake packet to the CAN bus. </a:t>
            </a:r>
          </a:p>
          <a:p>
            <a:endParaRPr lang="en-US" dirty="0"/>
          </a:p>
          <a:p>
            <a:r>
              <a:rPr lang="en-US" dirty="0"/>
              <a:t>The fake packets are fabricated and injected with forged ID and data to distract target ECUs or force them execute malformed action. </a:t>
            </a:r>
          </a:p>
          <a:p>
            <a:endParaRPr lang="en-US" dirty="0"/>
          </a:p>
        </p:txBody>
      </p:sp>
      <p:sp>
        <p:nvSpPr>
          <p:cNvPr id="4" name="Slide Number Placeholder 3"/>
          <p:cNvSpPr>
            <a:spLocks noGrp="1"/>
          </p:cNvSpPr>
          <p:nvPr>
            <p:ph type="sldNum" sz="quarter" idx="5"/>
          </p:nvPr>
        </p:nvSpPr>
        <p:spPr/>
        <p:txBody>
          <a:bodyPr/>
          <a:lstStyle/>
          <a:p>
            <a:fld id="{DF1A097E-B0B9-4A6C-8F4A-25DCC325B254}" type="slidenum">
              <a:rPr lang="en-US" smtClean="0"/>
              <a:t>6</a:t>
            </a:fld>
            <a:endParaRPr lang="en-US"/>
          </a:p>
        </p:txBody>
      </p:sp>
    </p:spTree>
    <p:extLst>
      <p:ext uri="{BB962C8B-B14F-4D97-AF65-F5344CB8AC3E}">
        <p14:creationId xmlns:p14="http://schemas.microsoft.com/office/powerpoint/2010/main" val="2424012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A097E-B0B9-4A6C-8F4A-25DCC325B254}" type="slidenum">
              <a:rPr lang="en-US" smtClean="0"/>
              <a:t>20</a:t>
            </a:fld>
            <a:endParaRPr lang="en-US"/>
          </a:p>
        </p:txBody>
      </p:sp>
    </p:spTree>
    <p:extLst>
      <p:ext uri="{BB962C8B-B14F-4D97-AF65-F5344CB8AC3E}">
        <p14:creationId xmlns:p14="http://schemas.microsoft.com/office/powerpoint/2010/main" val="938971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time: time spent in kernel mode while running the program.</a:t>
            </a:r>
          </a:p>
          <a:p>
            <a:endParaRPr lang="en-US" dirty="0"/>
          </a:p>
          <a:p>
            <a:r>
              <a:rPr lang="en-US" dirty="0"/>
              <a:t>Maximum resident set size: Maximum memory space occupied while running the program.</a:t>
            </a:r>
          </a:p>
        </p:txBody>
      </p:sp>
      <p:sp>
        <p:nvSpPr>
          <p:cNvPr id="4" name="Slide Number Placeholder 3"/>
          <p:cNvSpPr>
            <a:spLocks noGrp="1"/>
          </p:cNvSpPr>
          <p:nvPr>
            <p:ph type="sldNum" sz="quarter" idx="5"/>
          </p:nvPr>
        </p:nvSpPr>
        <p:spPr/>
        <p:txBody>
          <a:bodyPr/>
          <a:lstStyle/>
          <a:p>
            <a:fld id="{DF1A097E-B0B9-4A6C-8F4A-25DCC325B254}" type="slidenum">
              <a:rPr lang="en-US" smtClean="0"/>
              <a:t>26</a:t>
            </a:fld>
            <a:endParaRPr lang="en-US"/>
          </a:p>
        </p:txBody>
      </p:sp>
    </p:spTree>
    <p:extLst>
      <p:ext uri="{BB962C8B-B14F-4D97-AF65-F5344CB8AC3E}">
        <p14:creationId xmlns:p14="http://schemas.microsoft.com/office/powerpoint/2010/main" val="1748928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30.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36.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39.jp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4" Type="http://schemas.openxmlformats.org/officeDocument/2006/relationships/image" Target="../media/image4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outdoor, holding, person, standing&#10;&#10;Description automatically generated">
            <a:extLst>
              <a:ext uri="{FF2B5EF4-FFF2-40B4-BE49-F238E27FC236}">
                <a16:creationId xmlns:a16="http://schemas.microsoft.com/office/drawing/2014/main" id="{526C000E-8534-2540-BF95-46EEF33D8735}"/>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sign&#10;&#10;Description automatically generated">
            <a:extLst>
              <a:ext uri="{FF2B5EF4-FFF2-40B4-BE49-F238E27FC236}">
                <a16:creationId xmlns:a16="http://schemas.microsoft.com/office/drawing/2014/main" id="{8AAEDA5C-62BF-4B4E-8FFB-CE20A9DE344D}"/>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5" name="Date Placeholder 4">
            <a:extLst>
              <a:ext uri="{FF2B5EF4-FFF2-40B4-BE49-F238E27FC236}">
                <a16:creationId xmlns:a16="http://schemas.microsoft.com/office/drawing/2014/main" id="{E448C2DD-7320-4F44-B37C-DCA41E571910}"/>
              </a:ext>
            </a:extLst>
          </p:cNvPr>
          <p:cNvSpPr>
            <a:spLocks noGrp="1"/>
          </p:cNvSpPr>
          <p:nvPr>
            <p:ph type="dt" sz="half" idx="10"/>
          </p:nvPr>
        </p:nvSpPr>
        <p:spPr/>
        <p:txBody>
          <a:bodyPr/>
          <a:lstStyle/>
          <a:p>
            <a:fld id="{41D40E00-D1CB-4206-B1AD-FD589377166D}" type="datetime1">
              <a:rPr lang="en-US" smtClean="0"/>
              <a:t>10/3/2021</a:t>
            </a:fld>
            <a:endParaRPr lang="en-US"/>
          </a:p>
        </p:txBody>
      </p:sp>
      <p:sp>
        <p:nvSpPr>
          <p:cNvPr id="11" name="Footer Placeholder 10">
            <a:extLst>
              <a:ext uri="{FF2B5EF4-FFF2-40B4-BE49-F238E27FC236}">
                <a16:creationId xmlns:a16="http://schemas.microsoft.com/office/drawing/2014/main" id="{A6CD4F8D-5ABB-4B22-8655-F99EC1730B9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11B69C3E-62D2-4511-81DD-E51753496F6B}"/>
              </a:ext>
            </a:extLst>
          </p:cNvPr>
          <p:cNvSpPr>
            <a:spLocks noGrp="1"/>
          </p:cNvSpPr>
          <p:nvPr>
            <p:ph type="sldNum" sz="quarter" idx="12"/>
          </p:nvPr>
        </p:nvSpPr>
        <p:spPr/>
        <p:txBody>
          <a:bodyPr/>
          <a:lstStyle/>
          <a:p>
            <a:fld id="{9A9EB63F-46B7-A547-A43A-2A11AD26E337}" type="slidenum">
              <a:rPr lang="en-US" smtClean="0"/>
              <a:t>‹#›</a:t>
            </a:fld>
            <a:endParaRPr lang="en-US"/>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7" name="Picture 6" descr="A crowd of people&#10;&#10;Description automatically generated">
            <a:extLst>
              <a:ext uri="{FF2B5EF4-FFF2-40B4-BE49-F238E27FC236}">
                <a16:creationId xmlns:a16="http://schemas.microsoft.com/office/drawing/2014/main" id="{A8AEC4F7-8324-7C4B-B073-08719349923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rowd of people&#10;&#10;Description automatically generated">
            <a:extLst>
              <a:ext uri="{FF2B5EF4-FFF2-40B4-BE49-F238E27FC236}">
                <a16:creationId xmlns:a16="http://schemas.microsoft.com/office/drawing/2014/main" id="{E94C0141-DD00-CE41-9C3F-710122272B5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racket, court, building, ball&#10;&#10;Description automatically generated">
            <a:extLst>
              <a:ext uri="{FF2B5EF4-FFF2-40B4-BE49-F238E27FC236}">
                <a16:creationId xmlns:a16="http://schemas.microsoft.com/office/drawing/2014/main" id="{84FED6EE-33D9-4347-88EC-2DCDB5B6C1C4}"/>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68094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7" name="Picture 6" descr="A picture containing outdoor, person, man, water&#10;&#10;Description automatically generated">
            <a:extLst>
              <a:ext uri="{FF2B5EF4-FFF2-40B4-BE49-F238E27FC236}">
                <a16:creationId xmlns:a16="http://schemas.microsoft.com/office/drawing/2014/main" id="{F7303393-EE58-4B4D-8945-EC2AF2E43E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person, riding, board, water&#10;&#10;Description automatically generated">
            <a:extLst>
              <a:ext uri="{FF2B5EF4-FFF2-40B4-BE49-F238E27FC236}">
                <a16:creationId xmlns:a16="http://schemas.microsoft.com/office/drawing/2014/main" id="{97864F6D-ED0D-6440-A7AA-670C6DBB16B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person, player, riding, water&#10;&#10;Description automatically generated">
            <a:extLst>
              <a:ext uri="{FF2B5EF4-FFF2-40B4-BE49-F238E27FC236}">
                <a16:creationId xmlns:a16="http://schemas.microsoft.com/office/drawing/2014/main" id="{ECD1A9A9-2F30-6246-859C-439A93392A55}"/>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00822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9" name="Picture 18" descr="A picture containing table&#10;&#10;Description automatically generated">
            <a:extLst>
              <a:ext uri="{FF2B5EF4-FFF2-40B4-BE49-F238E27FC236}">
                <a16:creationId xmlns:a16="http://schemas.microsoft.com/office/drawing/2014/main" id="{A272F89F-43DE-9D4D-82EF-AF0FD30A9B6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E9BA866-FAF0-8E49-84BF-16AB2D141A8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ish&#10;&#10;Description automatically generated">
            <a:extLst>
              <a:ext uri="{FF2B5EF4-FFF2-40B4-BE49-F238E27FC236}">
                <a16:creationId xmlns:a16="http://schemas.microsoft.com/office/drawing/2014/main" id="{28BC73CD-4CCF-E143-96EF-ED672D91B091}"/>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dirty="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 </a:t>
            </a:r>
          </a:p>
        </p:txBody>
      </p:sp>
      <p:sp>
        <p:nvSpPr>
          <p:cNvPr id="9" name="Title 1">
            <a:extLst>
              <a:ext uri="{FF2B5EF4-FFF2-40B4-BE49-F238E27FC236}">
                <a16:creationId xmlns:a16="http://schemas.microsoft.com/office/drawing/2014/main" id="{5B162EF6-E31E-2E4E-9462-7484ABD189D0}"/>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0" name="Subtitle 2">
            <a:extLst>
              <a:ext uri="{FF2B5EF4-FFF2-40B4-BE49-F238E27FC236}">
                <a16:creationId xmlns:a16="http://schemas.microsoft.com/office/drawing/2014/main" id="{E6380FBF-2582-E048-B7BE-C571194A18F2}"/>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97994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C29CF0D1-D609-4B24-89DD-61FC0CE4A7E6}" type="datetime1">
              <a:rPr lang="en-US" smtClean="0"/>
              <a:t>10/3/2021</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7" name="Picture 6" descr="A picture containing man, holding, table, laptop&#10;&#10;Description automatically generated">
            <a:extLst>
              <a:ext uri="{FF2B5EF4-FFF2-40B4-BE49-F238E27FC236}">
                <a16:creationId xmlns:a16="http://schemas.microsoft.com/office/drawing/2014/main" id="{54BFC042-DF17-3F49-AC59-4A24D931D71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outdoor, holding, person, standing&#10;&#10;Description automatically generated">
            <a:extLst>
              <a:ext uri="{FF2B5EF4-FFF2-40B4-BE49-F238E27FC236}">
                <a16:creationId xmlns:a16="http://schemas.microsoft.com/office/drawing/2014/main" id="{D2B74E31-897D-0943-B1DC-96340D56BEAB}"/>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holding, person, standing, water&#10;&#10;Description automatically generated">
            <a:extLst>
              <a:ext uri="{FF2B5EF4-FFF2-40B4-BE49-F238E27FC236}">
                <a16:creationId xmlns:a16="http://schemas.microsoft.com/office/drawing/2014/main" id="{19CA7CBF-A8A2-2A4B-A961-CDCCFD1989B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05407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4" name="Title 10">
            <a:extLst>
              <a:ext uri="{FF2B5EF4-FFF2-40B4-BE49-F238E27FC236}">
                <a16:creationId xmlns:a16="http://schemas.microsoft.com/office/drawing/2014/main" id="{398410EF-3D8F-274D-BDA5-81550FE80CF7}"/>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955775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4" name="Title 1">
            <a:extLst>
              <a:ext uri="{FF2B5EF4-FFF2-40B4-BE49-F238E27FC236}">
                <a16:creationId xmlns:a16="http://schemas.microsoft.com/office/drawing/2014/main" id="{6745AFDD-64FA-8747-8E86-B25511B9DAF0}"/>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6169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5" name="Title 11">
            <a:extLst>
              <a:ext uri="{FF2B5EF4-FFF2-40B4-BE49-F238E27FC236}">
                <a16:creationId xmlns:a16="http://schemas.microsoft.com/office/drawing/2014/main" id="{36C81D15-B0EF-F248-A5BD-00AD3C2E726F}"/>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189749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
            <a:extLst>
              <a:ext uri="{FF2B5EF4-FFF2-40B4-BE49-F238E27FC236}">
                <a16:creationId xmlns:a16="http://schemas.microsoft.com/office/drawing/2014/main" id="{5536C277-C580-0B48-B483-496857550DD7}"/>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735227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472034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67911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5" name="Title 10">
            <a:extLst>
              <a:ext uri="{FF2B5EF4-FFF2-40B4-BE49-F238E27FC236}">
                <a16:creationId xmlns:a16="http://schemas.microsoft.com/office/drawing/2014/main" id="{EEDCBAB3-98DE-EC4A-8C36-31C335D490BE}"/>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title</a:t>
            </a:r>
          </a:p>
        </p:txBody>
      </p:sp>
      <p:sp>
        <p:nvSpPr>
          <p:cNvPr id="2" name="Date Placeholder 1">
            <a:extLst>
              <a:ext uri="{FF2B5EF4-FFF2-40B4-BE49-F238E27FC236}">
                <a16:creationId xmlns:a16="http://schemas.microsoft.com/office/drawing/2014/main" id="{98F7DE52-43D6-4734-B3CE-A3AAA6084AF7}"/>
              </a:ext>
            </a:extLst>
          </p:cNvPr>
          <p:cNvSpPr>
            <a:spLocks noGrp="1"/>
          </p:cNvSpPr>
          <p:nvPr>
            <p:ph type="dt" sz="half" idx="14"/>
          </p:nvPr>
        </p:nvSpPr>
        <p:spPr/>
        <p:txBody>
          <a:bodyPr/>
          <a:lstStyle/>
          <a:p>
            <a:fld id="{9FEE1613-B4BE-4907-A838-7FA42E3B1A69}" type="datetime1">
              <a:rPr lang="en-US" smtClean="0"/>
              <a:t>10/3/2021</a:t>
            </a:fld>
            <a:endParaRPr lang="en-US"/>
          </a:p>
        </p:txBody>
      </p:sp>
      <p:sp>
        <p:nvSpPr>
          <p:cNvPr id="3" name="Footer Placeholder 2">
            <a:extLst>
              <a:ext uri="{FF2B5EF4-FFF2-40B4-BE49-F238E27FC236}">
                <a16:creationId xmlns:a16="http://schemas.microsoft.com/office/drawing/2014/main" id="{BFA6B99E-162E-4C66-88A7-D91FFE8AC509}"/>
              </a:ext>
            </a:extLst>
          </p:cNvPr>
          <p:cNvSpPr>
            <a:spLocks noGrp="1"/>
          </p:cNvSpPr>
          <p:nvPr>
            <p:ph type="ftr" sz="quarter" idx="15"/>
          </p:nvPr>
        </p:nvSpPr>
        <p:spPr>
          <a:xfrm>
            <a:off x="7743870" y="6354382"/>
            <a:ext cx="4114800" cy="365125"/>
          </a:xfrm>
        </p:spPr>
        <p:txBody>
          <a:bodyPr/>
          <a:lstStyle/>
          <a:p>
            <a:endParaRPr lang="en-US" dirty="0"/>
          </a:p>
        </p:txBody>
      </p:sp>
      <p:sp>
        <p:nvSpPr>
          <p:cNvPr id="4" name="Slide Number Placeholder 3">
            <a:extLst>
              <a:ext uri="{FF2B5EF4-FFF2-40B4-BE49-F238E27FC236}">
                <a16:creationId xmlns:a16="http://schemas.microsoft.com/office/drawing/2014/main" id="{E4DA7FC5-146C-4AED-A1C7-8058091A6579}"/>
              </a:ext>
            </a:extLst>
          </p:cNvPr>
          <p:cNvSpPr>
            <a:spLocks noGrp="1"/>
          </p:cNvSpPr>
          <p:nvPr>
            <p:ph type="sldNum" sz="quarter" idx="16"/>
          </p:nvPr>
        </p:nvSpPr>
        <p:spPr>
          <a:xfrm>
            <a:off x="4732468" y="6462730"/>
            <a:ext cx="2743200" cy="365125"/>
          </a:xfrm>
        </p:spPr>
        <p:txBody>
          <a:bodyPr/>
          <a:lstStyle>
            <a:lvl1pPr algn="ctr">
              <a:defRPr sz="1400">
                <a:solidFill>
                  <a:schemeClr val="bg1"/>
                </a:solidFill>
                <a:latin typeface="Arial" panose="020B0604020202020204" pitchFamily="34" charset="0"/>
                <a:cs typeface="Arial" panose="020B0604020202020204" pitchFamily="34" charset="0"/>
              </a:defRPr>
            </a:lvl1pPr>
          </a:lstStyle>
          <a:p>
            <a:fld id="{9A9EB63F-46B7-A547-A43A-2A11AD26E337}" type="slidenum">
              <a:rPr lang="en-US" smtClean="0"/>
              <a:pPr/>
              <a:t>‹#›</a:t>
            </a:fld>
            <a:r>
              <a:rPr lang="en-US" dirty="0"/>
              <a:t>/29</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5E3BD13C-4E14-D842-8EE5-480727ED0A8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22754575-1423-F641-8BB8-DC3621058F0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775DC918-99D7-A84C-BB82-272C9C8F186C}"/>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1808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8AC60C07-FE7C-4454-99F3-647C68E67A7E}" type="datetime1">
              <a:rPr lang="en-US" smtClean="0"/>
              <a:t>10/3/2021</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8" name="Picture 7" descr="A picture containing table, water, man, sitting&#10;&#10;Description automatically generated">
            <a:extLst>
              <a:ext uri="{FF2B5EF4-FFF2-40B4-BE49-F238E27FC236}">
                <a16:creationId xmlns:a16="http://schemas.microsoft.com/office/drawing/2014/main" id="{D8B3231D-E7EE-7C49-B669-19DA072DA8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water, person, holding, boat&#10;&#10;Description automatically generated">
            <a:extLst>
              <a:ext uri="{FF2B5EF4-FFF2-40B4-BE49-F238E27FC236}">
                <a16:creationId xmlns:a16="http://schemas.microsoft.com/office/drawing/2014/main" id="{5C746792-49E6-D747-8B6E-6D7DEBF87107}"/>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7" name="Picture 6" descr="A picture containing water, person, holding, boat&#10;&#10;Description automatically generated">
            <a:extLst>
              <a:ext uri="{FF2B5EF4-FFF2-40B4-BE49-F238E27FC236}">
                <a16:creationId xmlns:a16="http://schemas.microsoft.com/office/drawing/2014/main" id="{15B051B9-E89F-8646-9F9D-F801854222D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309715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3" name="Picture 2" descr="A picture containing person, ball, player, court&#10;&#10;Description automatically generated">
            <a:extLst>
              <a:ext uri="{FF2B5EF4-FFF2-40B4-BE49-F238E27FC236}">
                <a16:creationId xmlns:a16="http://schemas.microsoft.com/office/drawing/2014/main" id="{764DB782-485E-AE4A-BBB1-C70E81500F5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crowd of people standing in front of a building&#10;&#10;Description automatically generated">
            <a:extLst>
              <a:ext uri="{FF2B5EF4-FFF2-40B4-BE49-F238E27FC236}">
                <a16:creationId xmlns:a16="http://schemas.microsoft.com/office/drawing/2014/main" id="{A92BFD1F-F9D5-AE4D-BF5A-741C4A4FBE9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outdoor, racket, court, ball&#10;&#10;Description automatically generated">
            <a:extLst>
              <a:ext uri="{FF2B5EF4-FFF2-40B4-BE49-F238E27FC236}">
                <a16:creationId xmlns:a16="http://schemas.microsoft.com/office/drawing/2014/main" id="{951634F3-692E-CB42-9C22-4F10BF5226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285869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3" name="Picture 2" descr="A person standing in front of a crowd&#10;&#10;Description automatically generated">
            <a:extLst>
              <a:ext uri="{FF2B5EF4-FFF2-40B4-BE49-F238E27FC236}">
                <a16:creationId xmlns:a16="http://schemas.microsoft.com/office/drawing/2014/main" id="{6F7C1983-1625-4D4C-8FE5-90BFE755EE3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erson standing in front of a crowd&#10;&#10;Description automatically generated">
            <a:extLst>
              <a:ext uri="{FF2B5EF4-FFF2-40B4-BE49-F238E27FC236}">
                <a16:creationId xmlns:a16="http://schemas.microsoft.com/office/drawing/2014/main" id="{8009A475-FBA8-B64B-A310-6C2888B42F6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person, player, riding, water&#10;&#10;Description automatically generated">
            <a:extLst>
              <a:ext uri="{FF2B5EF4-FFF2-40B4-BE49-F238E27FC236}">
                <a16:creationId xmlns:a16="http://schemas.microsoft.com/office/drawing/2014/main" id="{9315990D-3294-C046-A015-890ACC71F1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86228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5" name="Picture 4" descr="A picture containing sitting, computer, laptop, table&#10;&#10;Description automatically generated">
            <a:extLst>
              <a:ext uri="{FF2B5EF4-FFF2-40B4-BE49-F238E27FC236}">
                <a16:creationId xmlns:a16="http://schemas.microsoft.com/office/drawing/2014/main" id="{7D90E396-2E84-2A42-8B81-835640147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B3D7BFC-8E0C-484D-BE95-01C5A2BA803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248A2913-0A62-8145-886F-CA03AEC79BD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dirty="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 </a:t>
            </a:r>
          </a:p>
        </p:txBody>
      </p:sp>
      <p:sp>
        <p:nvSpPr>
          <p:cNvPr id="9" name="Title 1">
            <a:extLst>
              <a:ext uri="{FF2B5EF4-FFF2-40B4-BE49-F238E27FC236}">
                <a16:creationId xmlns:a16="http://schemas.microsoft.com/office/drawing/2014/main" id="{A9B15BBF-CFDD-A14C-B83C-5BD4839C91FA}"/>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0" name="Subtitle 2">
            <a:extLst>
              <a:ext uri="{FF2B5EF4-FFF2-40B4-BE49-F238E27FC236}">
                <a16:creationId xmlns:a16="http://schemas.microsoft.com/office/drawing/2014/main" id="{BAAB2A5D-7AF5-4641-9663-57359ED7F59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7837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4" name="Title 1">
            <a:extLst>
              <a:ext uri="{FF2B5EF4-FFF2-40B4-BE49-F238E27FC236}">
                <a16:creationId xmlns:a16="http://schemas.microsoft.com/office/drawing/2014/main" id="{FD6BADC7-A64A-224A-8683-DAB07BE7C30D}"/>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6" name="Title 11">
            <a:extLst>
              <a:ext uri="{FF2B5EF4-FFF2-40B4-BE49-F238E27FC236}">
                <a16:creationId xmlns:a16="http://schemas.microsoft.com/office/drawing/2014/main" id="{70CFEAF1-D943-2341-A544-735E24FC120B}"/>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8" name="Title 1">
            <a:extLst>
              <a:ext uri="{FF2B5EF4-FFF2-40B4-BE49-F238E27FC236}">
                <a16:creationId xmlns:a16="http://schemas.microsoft.com/office/drawing/2014/main" id="{8CFD7F00-2E55-D144-A007-3C84E5694E8B}"/>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585FF05-51C6-4545-A370-BD912978F02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E37EDF93-6BB6-5742-BE38-9A9A2F8B0F5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43CACCF8-2561-0042-B3D4-5183DF930E62}"/>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E1CE5D8C-2F65-47A8-B075-C8A52DF028FD}" type="datetime1">
              <a:rPr lang="en-US" smtClean="0"/>
              <a:t>10/3/2021</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water, table, court, swimming&#10;&#10;Description automatically generated">
            <a:extLst>
              <a:ext uri="{FF2B5EF4-FFF2-40B4-BE49-F238E27FC236}">
                <a16:creationId xmlns:a16="http://schemas.microsoft.com/office/drawing/2014/main" id="{5866FB3A-C76B-DB44-BB18-069800C44DE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descr="A picture containing water, ball, person, holding&#10;&#10;Description automatically generated">
            <a:extLst>
              <a:ext uri="{FF2B5EF4-FFF2-40B4-BE49-F238E27FC236}">
                <a16:creationId xmlns:a16="http://schemas.microsoft.com/office/drawing/2014/main" id="{D7708AE2-D6A2-1043-A90D-94BFA67F1DC3}"/>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9" name="Picture 8" descr="A picture containing outdoor, water, holding, person&#10;&#10;Description automatically generated">
            <a:extLst>
              <a:ext uri="{FF2B5EF4-FFF2-40B4-BE49-F238E27FC236}">
                <a16:creationId xmlns:a16="http://schemas.microsoft.com/office/drawing/2014/main" id="{1CBBBBAD-2EB3-3D4E-8CEB-816CD20DDC2F}"/>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75870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4.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3.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F29A45-40B4-4453-8D5E-A27488BEC388}" type="datetime1">
              <a:rPr lang="en-US" smtClean="0"/>
              <a:t>10/3/2021</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8" name="Picture 7" descr="A picture containing screenshot&#10;&#10;Description automatically generated">
            <a:extLst>
              <a:ext uri="{FF2B5EF4-FFF2-40B4-BE49-F238E27FC236}">
                <a16:creationId xmlns:a16="http://schemas.microsoft.com/office/drawing/2014/main" id="{4C5D7FE9-729B-EF42-B94C-BC6CA16EC62C}"/>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E4B4B59-A1F9-4B41-9127-D54DDE44F8A5}"/>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E970E22F-9224-064A-A271-69E5FEEF6127}"/>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4" r:id="rId9"/>
    <p:sldLayoutId id="2147483675" r:id="rId10"/>
    <p:sldLayoutId id="2147483676" r:id="rId11"/>
    <p:sldLayoutId id="214748367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1D464C-3121-40AF-B6DD-B1DB0F0D53EE}" type="datetime1">
              <a:rPr lang="en-US" smtClean="0"/>
              <a:t>10/3/2021</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9" name="Picture 8" descr="A close up of a logo&#10;&#10;Description automatically generated">
            <a:extLst>
              <a:ext uri="{FF2B5EF4-FFF2-40B4-BE49-F238E27FC236}">
                <a16:creationId xmlns:a16="http://schemas.microsoft.com/office/drawing/2014/main" id="{3AA04DDB-B71B-D14E-A079-98393CC29E61}"/>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C1ABD5B1-E0B6-CB4B-B858-1020913B1714}"/>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9B0B59C5-BC7E-DC45-82D6-F92564207FD9}"/>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24022275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0.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83D-2CAD-1F49-9D21-49246DE3CD4A}"/>
              </a:ext>
            </a:extLst>
          </p:cNvPr>
          <p:cNvSpPr>
            <a:spLocks noGrp="1"/>
          </p:cNvSpPr>
          <p:nvPr>
            <p:ph type="ctrTitle"/>
          </p:nvPr>
        </p:nvSpPr>
        <p:spPr>
          <a:xfrm>
            <a:off x="360378" y="2059916"/>
            <a:ext cx="6984967" cy="1228354"/>
          </a:xfrm>
        </p:spPr>
        <p:txBody>
          <a:bodyPr>
            <a:normAutofit fontScale="90000"/>
          </a:bodyPr>
          <a:lstStyle/>
          <a:p>
            <a:r>
              <a:rPr lang="en-US" dirty="0"/>
              <a:t>MPD: Moving Target Defense through Communication Protocol Dialects</a:t>
            </a:r>
          </a:p>
        </p:txBody>
      </p:sp>
      <p:sp>
        <p:nvSpPr>
          <p:cNvPr id="3" name="Subtitle 2">
            <a:extLst>
              <a:ext uri="{FF2B5EF4-FFF2-40B4-BE49-F238E27FC236}">
                <a16:creationId xmlns:a16="http://schemas.microsoft.com/office/drawing/2014/main" id="{5126603B-D9EC-3249-BE5B-BDCA7DAA28C3}"/>
              </a:ext>
            </a:extLst>
          </p:cNvPr>
          <p:cNvSpPr>
            <a:spLocks noGrp="1"/>
          </p:cNvSpPr>
          <p:nvPr>
            <p:ph type="subTitle" idx="1"/>
          </p:nvPr>
        </p:nvSpPr>
        <p:spPr>
          <a:xfrm>
            <a:off x="360378" y="3670249"/>
            <a:ext cx="4301269" cy="1544845"/>
          </a:xfrm>
        </p:spPr>
        <p:txBody>
          <a:bodyPr>
            <a:normAutofit fontScale="92500" lnSpcReduction="20000"/>
          </a:bodyPr>
          <a:lstStyle/>
          <a:p>
            <a:pPr>
              <a:spcBef>
                <a:spcPts val="700"/>
              </a:spcBef>
              <a:defRPr sz="2000" b="0"/>
            </a:pPr>
            <a:r>
              <a:rPr lang="fi-FI" sz="2800" b="0" dirty="0"/>
              <a:t>Yongsheng Mei, </a:t>
            </a:r>
          </a:p>
          <a:p>
            <a:pPr>
              <a:spcBef>
                <a:spcPts val="700"/>
              </a:spcBef>
              <a:defRPr sz="2000" b="0"/>
            </a:pPr>
            <a:r>
              <a:rPr lang="fi-FI" sz="2800" b="0" dirty="0"/>
              <a:t>Kailash Gogineni, </a:t>
            </a:r>
          </a:p>
          <a:p>
            <a:pPr>
              <a:spcBef>
                <a:spcPts val="700"/>
              </a:spcBef>
              <a:defRPr sz="2000" b="0"/>
            </a:pPr>
            <a:r>
              <a:rPr lang="fi-FI" sz="2800" b="0" dirty="0"/>
              <a:t>Tian Lan, </a:t>
            </a:r>
          </a:p>
          <a:p>
            <a:pPr>
              <a:spcBef>
                <a:spcPts val="700"/>
              </a:spcBef>
              <a:defRPr sz="2000" b="0"/>
            </a:pPr>
            <a:r>
              <a:rPr lang="fi-FI" sz="2800" b="0" dirty="0"/>
              <a:t>Guru Venkataramani</a:t>
            </a:r>
          </a:p>
        </p:txBody>
      </p:sp>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Moving Target Customization (MTC)</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620635"/>
            <a:ext cx="10515600" cy="3510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MTC module utilizes dialect generating functions to create protocol dialects</a:t>
            </a:r>
          </a:p>
          <a:p>
            <a:pPr lvl="1"/>
            <a:r>
              <a:rPr lang="en-US" dirty="0">
                <a:latin typeface="Arial" panose="020B0604020202020204" pitchFamily="34" charset="0"/>
                <a:cs typeface="Arial" panose="020B0604020202020204" pitchFamily="34" charset="0"/>
              </a:rPr>
              <a:t>Functions can sufficiently mutate communication packets</a:t>
            </a:r>
          </a:p>
          <a:p>
            <a:pPr lvl="1"/>
            <a:r>
              <a:rPr lang="en-US" dirty="0">
                <a:latin typeface="Arial" panose="020B0604020202020204" pitchFamily="34" charset="0"/>
                <a:cs typeface="Arial" panose="020B0604020202020204" pitchFamily="34" charset="0"/>
              </a:rPr>
              <a:t>Inverse function exists to recover original packets</a:t>
            </a:r>
          </a:p>
          <a:p>
            <a:r>
              <a:rPr lang="en-US" dirty="0">
                <a:latin typeface="Arial" panose="020B0604020202020204" pitchFamily="34" charset="0"/>
                <a:cs typeface="Arial" panose="020B0604020202020204" pitchFamily="34" charset="0"/>
              </a:rPr>
              <a:t>Customized dialects</a:t>
            </a:r>
          </a:p>
          <a:p>
            <a:pPr lvl="1"/>
            <a:r>
              <a:rPr lang="en-US" b="1" dirty="0">
                <a:latin typeface="Arial" panose="020B0604020202020204" pitchFamily="34" charset="0"/>
                <a:cs typeface="Arial" panose="020B0604020202020204" pitchFamily="34" charset="0"/>
              </a:rPr>
              <a:t>Shuffling</a:t>
            </a:r>
            <a:r>
              <a:rPr lang="en-US" dirty="0">
                <a:latin typeface="Arial" panose="020B0604020202020204" pitchFamily="34" charset="0"/>
                <a:cs typeface="Arial" panose="020B0604020202020204" pitchFamily="34" charset="0"/>
              </a:rPr>
              <a:t>: Generate various protocol dialects by switching randomly selected segments from original packet in application layer</a:t>
            </a:r>
          </a:p>
          <a:p>
            <a:pPr lvl="1"/>
            <a:r>
              <a:rPr lang="en-US" b="1" dirty="0">
                <a:latin typeface="Arial" panose="020B0604020202020204" pitchFamily="34" charset="0"/>
                <a:cs typeface="Arial" panose="020B0604020202020204" pitchFamily="34" charset="0"/>
              </a:rPr>
              <a:t>Sp</a:t>
            </a:r>
            <a:r>
              <a:rPr lang="en-US" altLang="zh-CN" b="1" dirty="0">
                <a:latin typeface="Arial" panose="020B0604020202020204" pitchFamily="34" charset="0"/>
                <a:cs typeface="Arial" panose="020B0604020202020204" pitchFamily="34" charset="0"/>
              </a:rPr>
              <a:t>litting</a:t>
            </a:r>
            <a:r>
              <a:rPr lang="en-US" altLang="zh-CN" dirty="0">
                <a:latin typeface="Arial" panose="020B0604020202020204" pitchFamily="34" charset="0"/>
                <a:cs typeface="Arial" panose="020B0604020202020204" pitchFamily="34" charset="0"/>
              </a:rPr>
              <a:t>: Generate dialects by splitting application-layer information of one packet into several sub-packets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40DBE19-8A31-4845-86E7-521712AF8836}"/>
              </a:ext>
            </a:extLst>
          </p:cNvPr>
          <p:cNvSpPr>
            <a:spLocks noGrp="1"/>
          </p:cNvSpPr>
          <p:nvPr>
            <p:ph type="sldNum" sz="quarter" idx="16"/>
          </p:nvPr>
        </p:nvSpPr>
        <p:spPr/>
        <p:txBody>
          <a:bodyPr/>
          <a:lstStyle/>
          <a:p>
            <a:fld id="{9A9EB63F-46B7-A547-A43A-2A11AD26E337}" type="slidenum">
              <a:rPr lang="en-US" smtClean="0"/>
              <a:pPr/>
              <a:t>10</a:t>
            </a:fld>
            <a:r>
              <a:rPr lang="en-US"/>
              <a:t>/29</a:t>
            </a:r>
            <a:endParaRPr lang="en-US" dirty="0"/>
          </a:p>
        </p:txBody>
      </p:sp>
    </p:spTree>
    <p:extLst>
      <p:ext uri="{BB962C8B-B14F-4D97-AF65-F5344CB8AC3E}">
        <p14:creationId xmlns:p14="http://schemas.microsoft.com/office/powerpoint/2010/main" val="762755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Moving Target Customization (MTC)</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483475"/>
                <a:ext cx="10515600" cy="3134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Example 1: shuffling</a:t>
                </a:r>
              </a:p>
              <a:p>
                <a:pPr lvl="1"/>
                <a:r>
                  <a:rPr lang="en-US" dirty="0">
                    <a:latin typeface="Arial" panose="020B0604020202020204" pitchFamily="34" charset="0"/>
                    <a:ea typeface="Cambria Math" panose="02040503050406030204" pitchFamily="18" charset="0"/>
                    <a:cs typeface="Arial" panose="020B0604020202020204" pitchFamily="34" charset="0"/>
                  </a:rPr>
                  <a:t>Define packet </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𝑚</m:t>
                    </m:r>
                  </m:oMath>
                </a14:m>
                <a:r>
                  <a:rPr lang="zh-CN" altLang="en-US" dirty="0">
                    <a:latin typeface="Arial" panose="020B0604020202020204" pitchFamily="34" charset="0"/>
                    <a:ea typeface="Cambria Math" panose="02040503050406030204" pitchFamily="18" charset="0"/>
                    <a:cs typeface="Arial" panose="020B0604020202020204" pitchFamily="34" charset="0"/>
                  </a:rPr>
                  <a:t> </a:t>
                </a:r>
                <a:r>
                  <a:rPr lang="en-US" dirty="0">
                    <a:latin typeface="Arial" panose="020B0604020202020204" pitchFamily="34" charset="0"/>
                    <a:ea typeface="Cambria Math" panose="02040503050406030204" pitchFamily="18" charset="0"/>
                    <a:cs typeface="Arial" panose="020B0604020202020204" pitchFamily="34" charset="0"/>
                  </a:rPr>
                  <a:t>of length of </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𝑘</m:t>
                    </m:r>
                  </m:oMath>
                </a14:m>
                <a:r>
                  <a:rPr lang="en-US" dirty="0">
                    <a:latin typeface="Arial" panose="020B0604020202020204" pitchFamily="34" charset="0"/>
                    <a:ea typeface="Cambria Math" panose="02040503050406030204" pitchFamily="18" charset="0"/>
                    <a:cs typeface="Arial" panose="020B0604020202020204" pitchFamily="34" charset="0"/>
                  </a:rPr>
                  <a:t> bytes. </a:t>
                </a:r>
                <a14:m>
                  <m:oMath xmlns:m="http://schemas.openxmlformats.org/officeDocument/2006/math">
                    <m:r>
                      <a:rPr lang="en-US" i="1" dirty="0">
                        <a:solidFill>
                          <a:schemeClr val="accent5">
                            <a:lumMod val="10000"/>
                          </a:schemeClr>
                        </a:solidFill>
                        <a:latin typeface="Cambria Math" panose="02040503050406030204" pitchFamily="18" charset="0"/>
                      </a:rPr>
                      <m:t>𝑝</m:t>
                    </m:r>
                    <m:r>
                      <a:rPr lang="en-US" i="1" dirty="0">
                        <a:solidFill>
                          <a:schemeClr val="accent5">
                            <a:lumMod val="10000"/>
                          </a:schemeClr>
                        </a:solidFill>
                        <a:latin typeface="Cambria Math" panose="02040503050406030204" pitchFamily="18" charset="0"/>
                      </a:rPr>
                      <m:t> </m:t>
                    </m:r>
                  </m:oMath>
                </a14:m>
                <a:r>
                  <a:rPr lang="en-US" dirty="0">
                    <a:latin typeface="Arial" panose="020B0604020202020204" pitchFamily="34" charset="0"/>
                    <a:ea typeface="Cambria Math" panose="02040503050406030204" pitchFamily="18" charset="0"/>
                    <a:cs typeface="Arial" panose="020B0604020202020204" pitchFamily="34" charset="0"/>
                  </a:rPr>
                  <a:t>is the stating position of one segment. </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𝑜</m:t>
                    </m:r>
                    <m:r>
                      <a:rPr lang="en-US" b="0" i="1" smtClean="0">
                        <a:latin typeface="Cambria Math" panose="02040503050406030204" pitchFamily="18" charset="0"/>
                        <a:ea typeface="Cambria Math" panose="02040503050406030204" pitchFamily="18" charset="0"/>
                        <a:cs typeface="Arial" panose="020B0604020202020204" pitchFamily="34" charset="0"/>
                      </a:rPr>
                      <m:t> </m:t>
                    </m:r>
                  </m:oMath>
                </a14:m>
                <a:r>
                  <a:rPr lang="en-US" dirty="0">
                    <a:latin typeface="Arial" panose="020B0604020202020204" pitchFamily="34" charset="0"/>
                    <a:ea typeface="Cambria Math" panose="02040503050406030204" pitchFamily="18" charset="0"/>
                    <a:cs typeface="Arial" panose="020B0604020202020204" pitchFamily="34" charset="0"/>
                  </a:rPr>
                  <a:t>is the offset between two starting positions of the segment. </a:t>
                </a:r>
                <a14:m>
                  <m:oMath xmlns:m="http://schemas.openxmlformats.org/officeDocument/2006/math">
                    <m:r>
                      <a:rPr lang="en-US" b="0" i="1" dirty="0" smtClean="0">
                        <a:solidFill>
                          <a:schemeClr val="accent5">
                            <a:lumMod val="10000"/>
                          </a:schemeClr>
                        </a:solidFill>
                        <a:latin typeface="Cambria Math" panose="02040503050406030204" pitchFamily="18" charset="0"/>
                      </a:rPr>
                      <m:t>𝑙</m:t>
                    </m:r>
                    <m:r>
                      <a:rPr lang="en-US" b="0" i="1" dirty="0" smtClean="0">
                        <a:solidFill>
                          <a:schemeClr val="accent5">
                            <a:lumMod val="10000"/>
                          </a:schemeClr>
                        </a:solidFill>
                        <a:latin typeface="Cambria Math" panose="02040503050406030204" pitchFamily="18" charset="0"/>
                      </a:rPr>
                      <m:t> </m:t>
                    </m:r>
                  </m:oMath>
                </a14:m>
                <a:r>
                  <a:rPr lang="en-US" dirty="0">
                    <a:latin typeface="Arial" panose="020B0604020202020204" pitchFamily="34" charset="0"/>
                    <a:ea typeface="Cambria Math" panose="02040503050406030204" pitchFamily="18" charset="0"/>
                    <a:cs typeface="Arial" panose="020B0604020202020204" pitchFamily="34" charset="0"/>
                  </a:rPr>
                  <a:t>is the length of two segments. The combination of </a:t>
                </a:r>
                <a14:m>
                  <m:oMath xmlns:m="http://schemas.openxmlformats.org/officeDocument/2006/math">
                    <m:r>
                      <a:rPr lang="en-US" b="0" i="0" dirty="0" smtClean="0">
                        <a:solidFill>
                          <a:schemeClr val="accent5">
                            <a:lumMod val="10000"/>
                          </a:schemeClr>
                        </a:solidFill>
                        <a:latin typeface="Cambria Math" panose="02040503050406030204" pitchFamily="18" charset="0"/>
                      </a:rPr>
                      <m:t>(</m:t>
                    </m:r>
                    <m:r>
                      <a:rPr lang="en-US" i="1" dirty="0">
                        <a:solidFill>
                          <a:schemeClr val="accent5">
                            <a:lumMod val="10000"/>
                          </a:schemeClr>
                        </a:solidFill>
                        <a:latin typeface="Cambria Math" panose="02040503050406030204" pitchFamily="18" charset="0"/>
                      </a:rPr>
                      <m:t>𝑝</m:t>
                    </m:r>
                    <m:r>
                      <a:rPr lang="en-US" b="0" i="1" dirty="0" smtClean="0">
                        <a:solidFill>
                          <a:schemeClr val="accent5">
                            <a:lumMod val="10000"/>
                          </a:schemeClr>
                        </a:solidFill>
                        <a:latin typeface="Cambria Math" panose="02040503050406030204" pitchFamily="18" charset="0"/>
                      </a:rPr>
                      <m:t>,</m:t>
                    </m:r>
                    <m:r>
                      <a:rPr lang="en-US" b="0" i="1" dirty="0" smtClean="0">
                        <a:solidFill>
                          <a:schemeClr val="accent5">
                            <a:lumMod val="10000"/>
                          </a:schemeClr>
                        </a:solidFill>
                        <a:latin typeface="Cambria Math" panose="02040503050406030204" pitchFamily="18" charset="0"/>
                      </a:rPr>
                      <m:t>𝑙</m:t>
                    </m:r>
                    <m:r>
                      <a:rPr lang="en-US" b="0" i="1" dirty="0" smtClean="0">
                        <a:solidFill>
                          <a:schemeClr val="accent5">
                            <a:lumMod val="10000"/>
                          </a:schemeClr>
                        </a:solidFill>
                        <a:latin typeface="Cambria Math" panose="02040503050406030204" pitchFamily="18" charset="0"/>
                      </a:rPr>
                      <m:t>,</m:t>
                    </m:r>
                    <m:r>
                      <a:rPr lang="en-US" b="0" i="1" dirty="0" smtClean="0">
                        <a:solidFill>
                          <a:schemeClr val="accent5">
                            <a:lumMod val="10000"/>
                          </a:schemeClr>
                        </a:solidFill>
                        <a:latin typeface="Cambria Math" panose="02040503050406030204" pitchFamily="18" charset="0"/>
                      </a:rPr>
                      <m:t>𝑜</m:t>
                    </m:r>
                    <m:r>
                      <a:rPr lang="en-US" b="0" i="1" dirty="0" smtClean="0">
                        <a:solidFill>
                          <a:schemeClr val="accent5">
                            <a:lumMod val="10000"/>
                          </a:schemeClr>
                        </a:solidFill>
                        <a:latin typeface="Cambria Math" panose="02040503050406030204" pitchFamily="18" charset="0"/>
                      </a:rPr>
                      <m:t>) </m:t>
                    </m:r>
                  </m:oMath>
                </a14:m>
                <a:r>
                  <a:rPr lang="en-US" dirty="0">
                    <a:latin typeface="Arial" panose="020B0604020202020204" pitchFamily="34" charset="0"/>
                    <a:ea typeface="Cambria Math" panose="02040503050406030204" pitchFamily="18" charset="0"/>
                    <a:cs typeface="Arial" panose="020B0604020202020204" pitchFamily="34" charset="0"/>
                  </a:rPr>
                  <a:t>is mapped to the dialect index</a:t>
                </a:r>
                <a:r>
                  <a:rPr lang="en-US" dirty="0">
                    <a:ea typeface="Cambria Math" panose="02040503050406030204" pitchFamily="18"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𝑛</m:t>
                    </m:r>
                  </m:oMath>
                </a14:m>
                <a:r>
                  <a:rPr lang="en-US" dirty="0">
                    <a:latin typeface="Arial" panose="020B0604020202020204" pitchFamily="34" charset="0"/>
                    <a:ea typeface="Cambria Math" panose="02040503050406030204" pitchFamily="18" charset="0"/>
                    <a:cs typeface="Arial" panose="020B0604020202020204" pitchFamily="34" charset="0"/>
                  </a:rPr>
                  <a:t>, noted as </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𝑝</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𝑙</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𝑜</m:t>
                    </m:r>
                    <m:r>
                      <a:rPr lang="en-US"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b="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0CD0931F-BFFD-4D58-B10D-E69E43451989}"/>
                  </a:ext>
                </a:extLst>
              </p:cNvPr>
              <p:cNvSpPr txBox="1">
                <a:spLocks noRot="1" noChangeAspect="1" noMove="1" noResize="1" noEditPoints="1" noAdjustHandles="1" noChangeArrowheads="1" noChangeShapeType="1" noTextEdit="1"/>
              </p:cNvSpPr>
              <p:nvPr/>
            </p:nvSpPr>
            <p:spPr>
              <a:xfrm>
                <a:off x="838200" y="1483475"/>
                <a:ext cx="10515600" cy="3134245"/>
              </a:xfrm>
              <a:prstGeom prst="rect">
                <a:avLst/>
              </a:prstGeom>
              <a:blipFill>
                <a:blip r:embed="rId2"/>
                <a:stretch>
                  <a:fillRect l="-1043" t="-3301" r="-1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33C3742-9FEF-4C71-B75E-83FBD6641E3A}"/>
              </a:ext>
            </a:extLst>
          </p:cNvPr>
          <p:cNvPicPr>
            <a:picLocks noChangeAspect="1"/>
          </p:cNvPicPr>
          <p:nvPr/>
        </p:nvPicPr>
        <p:blipFill>
          <a:blip r:embed="rId3"/>
          <a:stretch>
            <a:fillRect/>
          </a:stretch>
        </p:blipFill>
        <p:spPr>
          <a:xfrm>
            <a:off x="1983378" y="4134802"/>
            <a:ext cx="8225243" cy="1362075"/>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6B58EF6-52D4-4BF6-8661-08A31F5EB29E}"/>
                  </a:ext>
                </a:extLst>
              </p:cNvPr>
              <p:cNvSpPr txBox="1">
                <a:spLocks/>
              </p:cNvSpPr>
              <p:nvPr/>
            </p:nvSpPr>
            <p:spPr>
              <a:xfrm>
                <a:off x="838200" y="3312160"/>
                <a:ext cx="5125720" cy="1305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Arial" panose="020B0604020202020204" pitchFamily="34" charset="0"/>
                  <a:ea typeface="Cambria Math" panose="02040503050406030204" pitchFamily="18" charset="0"/>
                  <a:cs typeface="Arial" panose="020B0604020202020204" pitchFamily="34" charset="0"/>
                </a:endParaRPr>
              </a:p>
              <a:p>
                <a:pPr lvl="1"/>
                <a:r>
                  <a:rPr lang="en-US" dirty="0">
                    <a:latin typeface="Arial" panose="020B0604020202020204" pitchFamily="34" charset="0"/>
                    <a:ea typeface="Cambria Math" panose="02040503050406030204" pitchFamily="18" charset="0"/>
                    <a:cs typeface="Arial" panose="020B0604020202020204" pitchFamily="34" charset="0"/>
                  </a:rPr>
                  <a:t>The inverse function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𝑑</m:t>
                        </m:r>
                      </m:e>
                      <m:sup>
                        <m:r>
                          <a:rPr lang="en-US" b="0" i="1" smtClean="0">
                            <a:latin typeface="Cambria Math" panose="02040503050406030204" pitchFamily="18" charset="0"/>
                            <a:ea typeface="Cambria Math" panose="02040503050406030204" pitchFamily="18" charset="0"/>
                            <a:cs typeface="Arial" panose="020B0604020202020204" pitchFamily="34" charset="0"/>
                          </a:rPr>
                          <m:t>−1</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oMath>
                </a14:m>
                <a:r>
                  <a:rPr lang="en-US" altLang="zh-CN" dirty="0">
                    <a:latin typeface="Arial" panose="020B0604020202020204" pitchFamily="34" charset="0"/>
                    <a:ea typeface="Cambria Math" panose="02040503050406030204" pitchFamily="18" charset="0"/>
                    <a:cs typeface="Arial" panose="020B0604020202020204" pitchFamily="34" charset="0"/>
                  </a:rPr>
                  <a:t>is:</a:t>
                </a:r>
                <a:endParaRPr lang="en-US"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9" name="Content Placeholder 2">
                <a:extLst>
                  <a:ext uri="{FF2B5EF4-FFF2-40B4-BE49-F238E27FC236}">
                    <a16:creationId xmlns:a16="http://schemas.microsoft.com/office/drawing/2014/main" id="{36B58EF6-52D4-4BF6-8661-08A31F5EB29E}"/>
                  </a:ext>
                </a:extLst>
              </p:cNvPr>
              <p:cNvSpPr txBox="1">
                <a:spLocks noRot="1" noChangeAspect="1" noMove="1" noResize="1" noEditPoints="1" noAdjustHandles="1" noChangeArrowheads="1" noChangeShapeType="1" noTextEdit="1"/>
              </p:cNvSpPr>
              <p:nvPr/>
            </p:nvSpPr>
            <p:spPr>
              <a:xfrm>
                <a:off x="838200" y="3312160"/>
                <a:ext cx="5125720" cy="1305560"/>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4775241-AC19-4A91-B40E-038FC7551B38}"/>
              </a:ext>
            </a:extLst>
          </p:cNvPr>
          <p:cNvPicPr>
            <a:picLocks noChangeAspect="1"/>
          </p:cNvPicPr>
          <p:nvPr/>
        </p:nvPicPr>
        <p:blipFill>
          <a:blip r:embed="rId5"/>
          <a:stretch>
            <a:fillRect/>
          </a:stretch>
        </p:blipFill>
        <p:spPr>
          <a:xfrm>
            <a:off x="2348296" y="4023458"/>
            <a:ext cx="7495407" cy="1478404"/>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F36216B-EBBB-4306-881A-57A49729F16A}"/>
                  </a:ext>
                </a:extLst>
              </p:cNvPr>
              <p:cNvSpPr txBox="1">
                <a:spLocks/>
              </p:cNvSpPr>
              <p:nvPr/>
            </p:nvSpPr>
            <p:spPr>
              <a:xfrm>
                <a:off x="838200" y="3312160"/>
                <a:ext cx="10499463" cy="1305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Arial" panose="020B0604020202020204" pitchFamily="34" charset="0"/>
                  <a:ea typeface="Cambria Math" panose="02040503050406030204" pitchFamily="18" charset="0"/>
                  <a:cs typeface="Arial" panose="020B0604020202020204" pitchFamily="34" charset="0"/>
                </a:endParaRPr>
              </a:p>
              <a:p>
                <a:pPr lvl="1"/>
                <a:r>
                  <a:rPr lang="en-US" dirty="0">
                    <a:latin typeface="Arial" panose="020B0604020202020204" pitchFamily="34" charset="0"/>
                    <a:ea typeface="Cambria Math" panose="02040503050406030204" pitchFamily="18" charset="0"/>
                    <a:cs typeface="Arial" panose="020B0604020202020204" pitchFamily="34" charset="0"/>
                  </a:rPr>
                  <a:t>Dialect generating function </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𝑑</m:t>
                    </m:r>
                    <m:r>
                      <a:rPr lang="en-US" i="1">
                        <a:latin typeface="Cambria Math" panose="02040503050406030204" pitchFamily="18" charset="0"/>
                        <a:ea typeface="Cambria Math" panose="02040503050406030204" pitchFamily="18" charset="0"/>
                        <a:cs typeface="Arial" panose="020B0604020202020204" pitchFamily="34" charset="0"/>
                      </a:rPr>
                      <m:t> </m:t>
                    </m:r>
                  </m:oMath>
                </a14:m>
                <a:r>
                  <a:rPr lang="en-US" altLang="zh-CN" dirty="0">
                    <a:latin typeface="Arial" panose="020B0604020202020204" pitchFamily="34" charset="0"/>
                    <a:ea typeface="Cambria Math" panose="02040503050406030204" pitchFamily="18" charset="0"/>
                    <a:cs typeface="Arial" panose="020B0604020202020204" pitchFamily="34" charset="0"/>
                  </a:rPr>
                  <a:t>to create customized packet </a:t>
                </a: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𝑚</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tLang="zh-CN" dirty="0">
                    <a:latin typeface="Arial" panose="020B0604020202020204" pitchFamily="34" charset="0"/>
                    <a:ea typeface="Cambria Math" panose="02040503050406030204" pitchFamily="18" charset="0"/>
                    <a:cs typeface="Arial" panose="020B0604020202020204" pitchFamily="34" charset="0"/>
                  </a:rPr>
                  <a:t> is:</a:t>
                </a:r>
                <a:endParaRPr lang="en-US"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11" name="Content Placeholder 2">
                <a:extLst>
                  <a:ext uri="{FF2B5EF4-FFF2-40B4-BE49-F238E27FC236}">
                    <a16:creationId xmlns:a16="http://schemas.microsoft.com/office/drawing/2014/main" id="{5F36216B-EBBB-4306-881A-57A49729F16A}"/>
                  </a:ext>
                </a:extLst>
              </p:cNvPr>
              <p:cNvSpPr txBox="1">
                <a:spLocks noRot="1" noChangeAspect="1" noMove="1" noResize="1" noEditPoints="1" noAdjustHandles="1" noChangeArrowheads="1" noChangeShapeType="1" noTextEdit="1"/>
              </p:cNvSpPr>
              <p:nvPr/>
            </p:nvSpPr>
            <p:spPr>
              <a:xfrm>
                <a:off x="838200" y="3312160"/>
                <a:ext cx="10499463" cy="1305560"/>
              </a:xfrm>
              <a:prstGeom prst="rect">
                <a:avLst/>
              </a:prstGeom>
              <a:blipFill>
                <a:blip r:embed="rId6"/>
                <a:stretch>
                  <a:fillRect/>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CC867C5-1F0F-438A-8D29-74CC61B34793}"/>
              </a:ext>
            </a:extLst>
          </p:cNvPr>
          <p:cNvSpPr>
            <a:spLocks noGrp="1"/>
          </p:cNvSpPr>
          <p:nvPr>
            <p:ph type="sldNum" sz="quarter" idx="16"/>
          </p:nvPr>
        </p:nvSpPr>
        <p:spPr/>
        <p:txBody>
          <a:bodyPr/>
          <a:lstStyle/>
          <a:p>
            <a:fld id="{9A9EB63F-46B7-A547-A43A-2A11AD26E337}" type="slidenum">
              <a:rPr lang="en-US" smtClean="0"/>
              <a:pPr/>
              <a:t>11</a:t>
            </a:fld>
            <a:r>
              <a:rPr lang="en-US"/>
              <a:t>/29</a:t>
            </a:r>
            <a:endParaRPr lang="en-US" dirty="0"/>
          </a:p>
        </p:txBody>
      </p:sp>
    </p:spTree>
    <p:extLst>
      <p:ext uri="{BB962C8B-B14F-4D97-AF65-F5344CB8AC3E}">
        <p14:creationId xmlns:p14="http://schemas.microsoft.com/office/powerpoint/2010/main" val="406772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Moving Target Customization (MTC)</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483475"/>
                <a:ext cx="10515600" cy="3134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Example 1: shuffling</a:t>
                </a:r>
              </a:p>
              <a:p>
                <a:pPr lvl="1"/>
                <a:r>
                  <a:rPr lang="en-US" dirty="0">
                    <a:latin typeface="Arial" panose="020B0604020202020204" pitchFamily="34" charset="0"/>
                    <a:ea typeface="Cambria Math" panose="02040503050406030204" pitchFamily="18" charset="0"/>
                    <a:cs typeface="Arial" panose="020B0604020202020204" pitchFamily="34" charset="0"/>
                  </a:rPr>
                  <a:t>The segments to switch is noted by </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𝑠</m:t>
                    </m:r>
                  </m:oMath>
                </a14:m>
                <a:endParaRPr lang="en-US"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0CD0931F-BFFD-4D58-B10D-E69E43451989}"/>
                  </a:ext>
                </a:extLst>
              </p:cNvPr>
              <p:cNvSpPr txBox="1">
                <a:spLocks noRot="1" noChangeAspect="1" noMove="1" noResize="1" noEditPoints="1" noAdjustHandles="1" noChangeArrowheads="1" noChangeShapeType="1" noTextEdit="1"/>
              </p:cNvSpPr>
              <p:nvPr/>
            </p:nvSpPr>
            <p:spPr>
              <a:xfrm>
                <a:off x="838200" y="1483475"/>
                <a:ext cx="10515600" cy="3134245"/>
              </a:xfrm>
              <a:prstGeom prst="rect">
                <a:avLst/>
              </a:prstGeom>
              <a:blipFill>
                <a:blip r:embed="rId2"/>
                <a:stretch>
                  <a:fillRect l="-1043" t="-330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0448492-DA70-4DF1-B705-B3A58546BBFD}"/>
              </a:ext>
            </a:extLst>
          </p:cNvPr>
          <p:cNvPicPr>
            <a:picLocks noChangeAspect="1"/>
          </p:cNvPicPr>
          <p:nvPr/>
        </p:nvPicPr>
        <p:blipFill rotWithShape="1">
          <a:blip r:embed="rId3"/>
          <a:srcRect r="52659"/>
          <a:stretch/>
        </p:blipFill>
        <p:spPr>
          <a:xfrm>
            <a:off x="315589" y="2851181"/>
            <a:ext cx="5480691" cy="1810957"/>
          </a:xfrm>
          <a:prstGeom prst="rect">
            <a:avLst/>
          </a:prstGeom>
        </p:spPr>
      </p:pic>
      <p:cxnSp>
        <p:nvCxnSpPr>
          <p:cNvPr id="4" name="Straight Arrow Connector 3">
            <a:extLst>
              <a:ext uri="{FF2B5EF4-FFF2-40B4-BE49-F238E27FC236}">
                <a16:creationId xmlns:a16="http://schemas.microsoft.com/office/drawing/2014/main" id="{8B4EEFE5-7521-4C23-BEF0-5D15001C6D4A}"/>
              </a:ext>
            </a:extLst>
          </p:cNvPr>
          <p:cNvCxnSpPr/>
          <p:nvPr/>
        </p:nvCxnSpPr>
        <p:spPr>
          <a:xfrm>
            <a:off x="5796280" y="3268980"/>
            <a:ext cx="6400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AEAB92E-5DA5-4F63-A047-07A339AF8E71}"/>
              </a:ext>
            </a:extLst>
          </p:cNvPr>
          <p:cNvPicPr>
            <a:picLocks noChangeAspect="1"/>
          </p:cNvPicPr>
          <p:nvPr/>
        </p:nvPicPr>
        <p:blipFill rotWithShape="1">
          <a:blip r:embed="rId3"/>
          <a:srcRect l="52870"/>
          <a:stretch/>
        </p:blipFill>
        <p:spPr>
          <a:xfrm>
            <a:off x="6436360" y="2851180"/>
            <a:ext cx="5456182" cy="1810957"/>
          </a:xfrm>
          <a:prstGeom prst="rect">
            <a:avLst/>
          </a:prstGeom>
        </p:spPr>
      </p:pic>
      <p:sp>
        <p:nvSpPr>
          <p:cNvPr id="7" name="Slide Number Placeholder 6">
            <a:extLst>
              <a:ext uri="{FF2B5EF4-FFF2-40B4-BE49-F238E27FC236}">
                <a16:creationId xmlns:a16="http://schemas.microsoft.com/office/drawing/2014/main" id="{D397BCC3-A015-4B98-9BCB-80D8E57718F2}"/>
              </a:ext>
            </a:extLst>
          </p:cNvPr>
          <p:cNvSpPr>
            <a:spLocks noGrp="1"/>
          </p:cNvSpPr>
          <p:nvPr>
            <p:ph type="sldNum" sz="quarter" idx="16"/>
          </p:nvPr>
        </p:nvSpPr>
        <p:spPr/>
        <p:txBody>
          <a:bodyPr/>
          <a:lstStyle/>
          <a:p>
            <a:fld id="{9A9EB63F-46B7-A547-A43A-2A11AD26E337}" type="slidenum">
              <a:rPr lang="en-US" smtClean="0"/>
              <a:pPr/>
              <a:t>12</a:t>
            </a:fld>
            <a:r>
              <a:rPr lang="en-US"/>
              <a:t>/29</a:t>
            </a:r>
            <a:endParaRPr lang="en-US" dirty="0"/>
          </a:p>
        </p:txBody>
      </p:sp>
    </p:spTree>
    <p:extLst>
      <p:ext uri="{BB962C8B-B14F-4D97-AF65-F5344CB8AC3E}">
        <p14:creationId xmlns:p14="http://schemas.microsoft.com/office/powerpoint/2010/main" val="79656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Moving Target Customization (MTC)</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483475"/>
                <a:ext cx="10515600" cy="1610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Example 2: splitting</a:t>
                </a:r>
              </a:p>
              <a:p>
                <a:pPr lvl="1"/>
                <a:r>
                  <a:rPr lang="en-US" dirty="0">
                    <a:latin typeface="Arial" panose="020B0604020202020204" pitchFamily="34" charset="0"/>
                    <a:ea typeface="Cambria Math" panose="02040503050406030204" pitchFamily="18" charset="0"/>
                    <a:cs typeface="Arial" panose="020B0604020202020204" pitchFamily="34" charset="0"/>
                  </a:rPr>
                  <a:t>One single packet </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𝑚</m:t>
                    </m:r>
                    <m:r>
                      <a:rPr lang="en-US" i="1">
                        <a:latin typeface="Cambria Math" panose="02040503050406030204" pitchFamily="18" charset="0"/>
                        <a:ea typeface="Cambria Math" panose="02040503050406030204" pitchFamily="18" charset="0"/>
                        <a:cs typeface="Arial" panose="020B0604020202020204" pitchFamily="34" charset="0"/>
                      </a:rPr>
                      <m:t> </m:t>
                    </m:r>
                  </m:oMath>
                </a14:m>
                <a:r>
                  <a:rPr lang="en-US" dirty="0">
                    <a:latin typeface="Arial" panose="020B0604020202020204" pitchFamily="34" charset="0"/>
                    <a:ea typeface="Cambria Math" panose="02040503050406030204" pitchFamily="18" charset="0"/>
                    <a:cs typeface="Arial" panose="020B0604020202020204" pitchFamily="34" charset="0"/>
                  </a:rPr>
                  <a:t>of length </a:t>
                </a: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𝑘</m:t>
                    </m:r>
                  </m:oMath>
                </a14:m>
                <a:r>
                  <a:rPr lang="en-US" dirty="0">
                    <a:latin typeface="Arial" panose="020B0604020202020204" pitchFamily="34" charset="0"/>
                    <a:ea typeface="Cambria Math" panose="02040503050406030204" pitchFamily="18" charset="0"/>
                    <a:cs typeface="Arial" panose="020B0604020202020204" pitchFamily="34" charset="0"/>
                  </a:rPr>
                  <a:t> bytes is split into four sub-packets, with length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b="0" i="1" smtClean="0">
                            <a:latin typeface="Cambria Math" panose="02040503050406030204" pitchFamily="18" charset="0"/>
                            <a:ea typeface="Cambria Math" panose="02040503050406030204" pitchFamily="18" charset="0"/>
                            <a:cs typeface="Arial" panose="020B0604020202020204" pitchFamily="34" charset="0"/>
                          </a:rPr>
                          <m:t>3</m:t>
                        </m:r>
                      </m:sub>
                    </m:sSub>
                  </m:oMath>
                </a14:m>
                <a:r>
                  <a:rPr lang="en-US" dirty="0">
                    <a:latin typeface="Arial" panose="020B0604020202020204" pitchFamily="34" charset="0"/>
                    <a:ea typeface="Cambria Math" panose="02040503050406030204" pitchFamily="18" charset="0"/>
                    <a:cs typeface="Arial" panose="020B0604020202020204" pitchFamily="34" charset="0"/>
                  </a:rPr>
                  <a:t> of first three sub-packets. The combination of </a:t>
                </a:r>
                <a14:m>
                  <m:oMath xmlns:m="http://schemas.openxmlformats.org/officeDocument/2006/math">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b="0" i="1" smtClean="0">
                                <a:latin typeface="Cambria Math" panose="02040503050406030204" pitchFamily="18" charset="0"/>
                                <a:ea typeface="Cambria Math" panose="02040503050406030204" pitchFamily="18" charset="0"/>
                                <a:cs typeface="Arial" panose="020B0604020202020204" pitchFamily="34" charset="0"/>
                              </a:rPr>
                              <m:t>3</m:t>
                            </m:r>
                          </m:sub>
                        </m:sSub>
                      </m:e>
                    </m:d>
                  </m:oMath>
                </a14:m>
                <a:r>
                  <a:rPr lang="en-US" dirty="0">
                    <a:latin typeface="Arial" panose="020B0604020202020204" pitchFamily="34" charset="0"/>
                    <a:ea typeface="Cambria Math" panose="02040503050406030204" pitchFamily="18" charset="0"/>
                    <a:cs typeface="Arial" panose="020B0604020202020204" pitchFamily="34" charset="0"/>
                  </a:rPr>
                  <a:t> is mapped to dialect index </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𝑛</m:t>
                    </m:r>
                  </m:oMath>
                </a14:m>
                <a:r>
                  <a:rPr lang="en-US" dirty="0">
                    <a:latin typeface="Arial" panose="020B0604020202020204" pitchFamily="34" charset="0"/>
                    <a:ea typeface="Cambria Math" panose="02040503050406030204" pitchFamily="18" charset="0"/>
                    <a:cs typeface="Arial" panose="020B0604020202020204" pitchFamily="34" charset="0"/>
                  </a:rPr>
                  <a:t>, noted as </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b="0" i="1" smtClean="0">
                            <a:latin typeface="Cambria Math" panose="02040503050406030204" pitchFamily="18" charset="0"/>
                            <a:ea typeface="Cambria Math" panose="02040503050406030204" pitchFamily="18" charset="0"/>
                            <a:cs typeface="Arial" panose="020B0604020202020204" pitchFamily="34" charset="0"/>
                          </a:rPr>
                          <m:t>3</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0CD0931F-BFFD-4D58-B10D-E69E43451989}"/>
                  </a:ext>
                </a:extLst>
              </p:cNvPr>
              <p:cNvSpPr txBox="1">
                <a:spLocks noRot="1" noChangeAspect="1" noMove="1" noResize="1" noEditPoints="1" noAdjustHandles="1" noChangeArrowheads="1" noChangeShapeType="1" noTextEdit="1"/>
              </p:cNvSpPr>
              <p:nvPr/>
            </p:nvSpPr>
            <p:spPr>
              <a:xfrm>
                <a:off x="838200" y="1483475"/>
                <a:ext cx="10515600" cy="1610245"/>
              </a:xfrm>
              <a:prstGeom prst="rect">
                <a:avLst/>
              </a:prstGeom>
              <a:blipFill>
                <a:blip r:embed="rId2"/>
                <a:stretch>
                  <a:fillRect l="-1043" t="-6415" b="-339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2FF592F-335C-402F-BA4B-BEA8D0D962AF}"/>
              </a:ext>
            </a:extLst>
          </p:cNvPr>
          <p:cNvPicPr>
            <a:picLocks noChangeAspect="1"/>
          </p:cNvPicPr>
          <p:nvPr/>
        </p:nvPicPr>
        <p:blipFill>
          <a:blip r:embed="rId3"/>
          <a:stretch>
            <a:fillRect/>
          </a:stretch>
        </p:blipFill>
        <p:spPr>
          <a:xfrm>
            <a:off x="672455" y="3908883"/>
            <a:ext cx="10863225" cy="1417673"/>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5FABC57-9219-4182-AB2A-4E27A1D24867}"/>
                  </a:ext>
                </a:extLst>
              </p:cNvPr>
              <p:cNvSpPr txBox="1">
                <a:spLocks/>
              </p:cNvSpPr>
              <p:nvPr/>
            </p:nvSpPr>
            <p:spPr>
              <a:xfrm>
                <a:off x="838200" y="2979597"/>
                <a:ext cx="10515600" cy="967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Arial" panose="020B0604020202020204" pitchFamily="34" charset="0"/>
                  <a:ea typeface="Cambria Math" panose="02040503050406030204" pitchFamily="18" charset="0"/>
                  <a:cs typeface="Arial" panose="020B0604020202020204" pitchFamily="34" charset="0"/>
                </a:endParaRPr>
              </a:p>
              <a:p>
                <a:pPr lvl="1"/>
                <a:r>
                  <a:rPr lang="en-US" dirty="0">
                    <a:latin typeface="Arial" panose="020B0604020202020204" pitchFamily="34" charset="0"/>
                    <a:ea typeface="Cambria Math" panose="02040503050406030204" pitchFamily="18" charset="0"/>
                    <a:cs typeface="Arial" panose="020B0604020202020204" pitchFamily="34" charset="0"/>
                  </a:rPr>
                  <a:t>The inverse function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𝑑</m:t>
                        </m:r>
                      </m:e>
                      <m:sup>
                        <m:r>
                          <a:rPr lang="en-US" b="0" i="1" smtClean="0">
                            <a:latin typeface="Cambria Math" panose="02040503050406030204" pitchFamily="18" charset="0"/>
                            <a:ea typeface="Cambria Math" panose="02040503050406030204" pitchFamily="18" charset="0"/>
                            <a:cs typeface="Arial" panose="020B0604020202020204" pitchFamily="34" charset="0"/>
                          </a:rPr>
                          <m:t>−1</m:t>
                        </m:r>
                      </m:sup>
                    </m:sSup>
                  </m:oMath>
                </a14:m>
                <a:r>
                  <a:rPr lang="en-US" dirty="0">
                    <a:latin typeface="Arial" panose="020B0604020202020204" pitchFamily="34" charset="0"/>
                    <a:ea typeface="Cambria Math" panose="02040503050406030204" pitchFamily="18" charset="0"/>
                    <a:cs typeface="Arial" panose="020B0604020202020204" pitchFamily="34" charset="0"/>
                  </a:rPr>
                  <a:t> </a:t>
                </a:r>
                <a:r>
                  <a:rPr lang="en-US" altLang="zh-CN" dirty="0">
                    <a:latin typeface="Arial" panose="020B0604020202020204" pitchFamily="34" charset="0"/>
                    <a:ea typeface="Cambria Math" panose="02040503050406030204" pitchFamily="18" charset="0"/>
                    <a:cs typeface="Arial" panose="020B0604020202020204" pitchFamily="34" charset="0"/>
                  </a:rPr>
                  <a:t>is:</a:t>
                </a:r>
                <a:endParaRPr lang="en-US"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7" name="Content Placeholder 2">
                <a:extLst>
                  <a:ext uri="{FF2B5EF4-FFF2-40B4-BE49-F238E27FC236}">
                    <a16:creationId xmlns:a16="http://schemas.microsoft.com/office/drawing/2014/main" id="{75FABC57-9219-4182-AB2A-4E27A1D24867}"/>
                  </a:ext>
                </a:extLst>
              </p:cNvPr>
              <p:cNvSpPr txBox="1">
                <a:spLocks noRot="1" noChangeAspect="1" noMove="1" noResize="1" noEditPoints="1" noAdjustHandles="1" noChangeArrowheads="1" noChangeShapeType="1" noTextEdit="1"/>
              </p:cNvSpPr>
              <p:nvPr/>
            </p:nvSpPr>
            <p:spPr>
              <a:xfrm>
                <a:off x="838200" y="2979597"/>
                <a:ext cx="10515600" cy="9675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67DCED3-AD0E-42C9-B42C-F24F08DBB507}"/>
                  </a:ext>
                </a:extLst>
              </p:cNvPr>
              <p:cNvSpPr txBox="1">
                <a:spLocks/>
              </p:cNvSpPr>
              <p:nvPr/>
            </p:nvSpPr>
            <p:spPr>
              <a:xfrm>
                <a:off x="837700" y="2985513"/>
                <a:ext cx="10515600" cy="2042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Arial" panose="020B0604020202020204" pitchFamily="34" charset="0"/>
                  <a:ea typeface="Cambria Math" panose="02040503050406030204" pitchFamily="18" charset="0"/>
                  <a:cs typeface="Arial" panose="020B0604020202020204" pitchFamily="34" charset="0"/>
                </a:endParaRPr>
              </a:p>
              <a:p>
                <a:pPr lvl="1"/>
                <a:r>
                  <a:rPr lang="en-US" dirty="0">
                    <a:latin typeface="Arial" panose="020B0604020202020204" pitchFamily="34" charset="0"/>
                    <a:ea typeface="Cambria Math" panose="02040503050406030204" pitchFamily="18" charset="0"/>
                    <a:cs typeface="Arial" panose="020B0604020202020204" pitchFamily="34" charset="0"/>
                  </a:rPr>
                  <a:t>Dialect generating function </a:t>
                </a: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𝑑</m:t>
                    </m:r>
                    <m:r>
                      <a:rPr lang="en-US" i="1">
                        <a:latin typeface="Cambria Math" panose="02040503050406030204" pitchFamily="18" charset="0"/>
                        <a:ea typeface="Cambria Math" panose="02040503050406030204" pitchFamily="18" charset="0"/>
                        <a:cs typeface="Arial" panose="020B0604020202020204" pitchFamily="34" charset="0"/>
                      </a:rPr>
                      <m:t> </m:t>
                    </m:r>
                  </m:oMath>
                </a14:m>
                <a:r>
                  <a:rPr lang="en-US" altLang="zh-CN" dirty="0">
                    <a:latin typeface="Arial" panose="020B0604020202020204" pitchFamily="34" charset="0"/>
                    <a:ea typeface="Cambria Math" panose="02040503050406030204" pitchFamily="18" charset="0"/>
                    <a:cs typeface="Arial" panose="020B0604020202020204" pitchFamily="34" charset="0"/>
                  </a:rPr>
                  <a:t>to create customized sub-packet </a:t>
                </a:r>
                <a14:m>
                  <m:oMath xmlns:m="http://schemas.openxmlformats.org/officeDocument/2006/math">
                    <m:sSubSup>
                      <m:sSub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i="1">
                            <a:latin typeface="Cambria Math" panose="02040503050406030204" pitchFamily="18" charset="0"/>
                            <a:ea typeface="Cambria Math" panose="02040503050406030204" pitchFamily="18" charset="0"/>
                            <a:cs typeface="Arial" panose="020B0604020202020204" pitchFamily="34" charset="0"/>
                          </a:rPr>
                          <m:t>𝑚</m:t>
                        </m:r>
                      </m:e>
                      <m:sub>
                        <m:r>
                          <a:rPr lang="en-US" b="0" i="1" smtClean="0">
                            <a:latin typeface="Cambria Math" panose="02040503050406030204" pitchFamily="18" charset="0"/>
                            <a:ea typeface="Cambria Math" panose="02040503050406030204" pitchFamily="18" charset="0"/>
                            <a:cs typeface="Arial" panose="020B0604020202020204" pitchFamily="34" charset="0"/>
                          </a:rPr>
                          <m:t>𝑖</m:t>
                        </m:r>
                      </m:sub>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bSup>
                  </m:oMath>
                </a14:m>
                <a:r>
                  <a:rPr lang="en-US" altLang="zh-CN" dirty="0">
                    <a:latin typeface="Arial" panose="020B0604020202020204" pitchFamily="34" charset="0"/>
                    <a:ea typeface="Cambria Math" panose="02040503050406030204" pitchFamily="18" charset="0"/>
                    <a:cs typeface="Arial" panose="020B0604020202020204" pitchFamily="34" charset="0"/>
                  </a:rPr>
                  <a:t> is:</a:t>
                </a:r>
                <a:endParaRPr lang="en-US" dirty="0">
                  <a:latin typeface="Arial" panose="020B0604020202020204" pitchFamily="34" charset="0"/>
                  <a:ea typeface="Cambria Math" panose="02040503050406030204" pitchFamily="18" charset="0"/>
                  <a:cs typeface="Arial" panose="020B0604020202020204" pitchFamily="34" charset="0"/>
                </a:endParaRPr>
              </a:p>
              <a:p>
                <a:pPr lvl="1"/>
                <a:endParaRPr lang="en-US"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8" name="Content Placeholder 2">
                <a:extLst>
                  <a:ext uri="{FF2B5EF4-FFF2-40B4-BE49-F238E27FC236}">
                    <a16:creationId xmlns:a16="http://schemas.microsoft.com/office/drawing/2014/main" id="{267DCED3-AD0E-42C9-B42C-F24F08DBB507}"/>
                  </a:ext>
                </a:extLst>
              </p:cNvPr>
              <p:cNvSpPr txBox="1">
                <a:spLocks noRot="1" noChangeAspect="1" noMove="1" noResize="1" noEditPoints="1" noAdjustHandles="1" noChangeArrowheads="1" noChangeShapeType="1" noTextEdit="1"/>
              </p:cNvSpPr>
              <p:nvPr/>
            </p:nvSpPr>
            <p:spPr>
              <a:xfrm>
                <a:off x="837700" y="2985513"/>
                <a:ext cx="10515600" cy="2042160"/>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A55A2E1-ECC6-4C52-9D4B-16A39CA4F9D6}"/>
              </a:ext>
            </a:extLst>
          </p:cNvPr>
          <p:cNvPicPr>
            <a:picLocks noChangeAspect="1"/>
          </p:cNvPicPr>
          <p:nvPr/>
        </p:nvPicPr>
        <p:blipFill>
          <a:blip r:embed="rId6"/>
          <a:stretch>
            <a:fillRect/>
          </a:stretch>
        </p:blipFill>
        <p:spPr>
          <a:xfrm>
            <a:off x="1693545" y="3824050"/>
            <a:ext cx="8804910" cy="1587340"/>
          </a:xfrm>
          <a:prstGeom prst="rect">
            <a:avLst/>
          </a:prstGeom>
        </p:spPr>
      </p:pic>
      <p:sp>
        <p:nvSpPr>
          <p:cNvPr id="6" name="Slide Number Placeholder 5">
            <a:extLst>
              <a:ext uri="{FF2B5EF4-FFF2-40B4-BE49-F238E27FC236}">
                <a16:creationId xmlns:a16="http://schemas.microsoft.com/office/drawing/2014/main" id="{D3C15E12-3391-489A-A9D2-7031C4DFA924}"/>
              </a:ext>
            </a:extLst>
          </p:cNvPr>
          <p:cNvSpPr>
            <a:spLocks noGrp="1"/>
          </p:cNvSpPr>
          <p:nvPr>
            <p:ph type="sldNum" sz="quarter" idx="16"/>
          </p:nvPr>
        </p:nvSpPr>
        <p:spPr/>
        <p:txBody>
          <a:bodyPr/>
          <a:lstStyle/>
          <a:p>
            <a:fld id="{9A9EB63F-46B7-A547-A43A-2A11AD26E337}" type="slidenum">
              <a:rPr lang="en-US" smtClean="0"/>
              <a:pPr/>
              <a:t>13</a:t>
            </a:fld>
            <a:r>
              <a:rPr lang="en-US"/>
              <a:t>/29</a:t>
            </a:r>
            <a:endParaRPr lang="en-US" dirty="0"/>
          </a:p>
        </p:txBody>
      </p:sp>
    </p:spTree>
    <p:extLst>
      <p:ext uri="{BB962C8B-B14F-4D97-AF65-F5344CB8AC3E}">
        <p14:creationId xmlns:p14="http://schemas.microsoft.com/office/powerpoint/2010/main" val="389479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Moving Target Customization (MTC)</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483475"/>
                <a:ext cx="10515600" cy="3134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Example 2: splitting</a:t>
                </a:r>
              </a:p>
              <a:p>
                <a:pPr lvl="1"/>
                <a:r>
                  <a:rPr lang="en-US" dirty="0">
                    <a:latin typeface="Arial" panose="020B0604020202020204" pitchFamily="34" charset="0"/>
                    <a:ea typeface="Cambria Math" panose="02040503050406030204" pitchFamily="18" charset="0"/>
                    <a:cs typeface="Arial" panose="020B0604020202020204" pitchFamily="34" charset="0"/>
                  </a:rPr>
                  <a:t>The sub-packet is noted by </a:t>
                </a:r>
                <a14:m>
                  <m:oMath xmlns:m="http://schemas.openxmlformats.org/officeDocument/2006/math">
                    <m:sSubSup>
                      <m:sSub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SupPr>
                      <m:e>
                        <m:r>
                          <a:rPr lang="en-US" b="0" i="1" smtClean="0">
                            <a:latin typeface="Cambria Math" panose="02040503050406030204" pitchFamily="18" charset="0"/>
                            <a:ea typeface="Cambria Math" panose="02040503050406030204" pitchFamily="18" charset="0"/>
                            <a:cs typeface="Arial" panose="020B0604020202020204" pitchFamily="34" charset="0"/>
                          </a:rPr>
                          <m:t>𝑚</m:t>
                        </m:r>
                      </m:e>
                      <m:sub>
                        <m:r>
                          <a:rPr lang="en-US" b="0" i="1" smtClean="0">
                            <a:latin typeface="Cambria Math" panose="02040503050406030204" pitchFamily="18" charset="0"/>
                            <a:ea typeface="Cambria Math" panose="02040503050406030204" pitchFamily="18" charset="0"/>
                            <a:cs typeface="Arial" panose="020B0604020202020204" pitchFamily="34" charset="0"/>
                          </a:rPr>
                          <m:t>𝑖</m:t>
                        </m:r>
                      </m:sub>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bSup>
                  </m:oMath>
                </a14:m>
                <a:endParaRPr lang="en-US"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0CD0931F-BFFD-4D58-B10D-E69E43451989}"/>
                  </a:ext>
                </a:extLst>
              </p:cNvPr>
              <p:cNvSpPr txBox="1">
                <a:spLocks noRot="1" noChangeAspect="1" noMove="1" noResize="1" noEditPoints="1" noAdjustHandles="1" noChangeArrowheads="1" noChangeShapeType="1" noTextEdit="1"/>
              </p:cNvSpPr>
              <p:nvPr/>
            </p:nvSpPr>
            <p:spPr>
              <a:xfrm>
                <a:off x="838200" y="1483475"/>
                <a:ext cx="10515600" cy="3134245"/>
              </a:xfrm>
              <a:prstGeom prst="rect">
                <a:avLst/>
              </a:prstGeom>
              <a:blipFill>
                <a:blip r:embed="rId2"/>
                <a:stretch>
                  <a:fillRect l="-1043" t="-3301"/>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8B4EEFE5-7521-4C23-BEF0-5D15001C6D4A}"/>
              </a:ext>
            </a:extLst>
          </p:cNvPr>
          <p:cNvCxnSpPr/>
          <p:nvPr/>
        </p:nvCxnSpPr>
        <p:spPr>
          <a:xfrm>
            <a:off x="5674360" y="3268980"/>
            <a:ext cx="6400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CB2D74F-F956-406B-847E-ECF4B4E1BF52}"/>
              </a:ext>
            </a:extLst>
          </p:cNvPr>
          <p:cNvPicPr>
            <a:picLocks noChangeAspect="1"/>
          </p:cNvPicPr>
          <p:nvPr/>
        </p:nvPicPr>
        <p:blipFill>
          <a:blip r:embed="rId3"/>
          <a:stretch>
            <a:fillRect/>
          </a:stretch>
        </p:blipFill>
        <p:spPr>
          <a:xfrm>
            <a:off x="199388" y="2715033"/>
            <a:ext cx="5452112" cy="1427934"/>
          </a:xfrm>
          <a:prstGeom prst="rect">
            <a:avLst/>
          </a:prstGeom>
        </p:spPr>
      </p:pic>
      <p:pic>
        <p:nvPicPr>
          <p:cNvPr id="16" name="Picture 15">
            <a:extLst>
              <a:ext uri="{FF2B5EF4-FFF2-40B4-BE49-F238E27FC236}">
                <a16:creationId xmlns:a16="http://schemas.microsoft.com/office/drawing/2014/main" id="{7F21CEF9-D59D-4C79-AD51-819100EC9E4E}"/>
              </a:ext>
            </a:extLst>
          </p:cNvPr>
          <p:cNvPicPr>
            <a:picLocks noChangeAspect="1"/>
          </p:cNvPicPr>
          <p:nvPr/>
        </p:nvPicPr>
        <p:blipFill>
          <a:blip r:embed="rId4"/>
          <a:stretch>
            <a:fillRect/>
          </a:stretch>
        </p:blipFill>
        <p:spPr>
          <a:xfrm>
            <a:off x="6334762" y="2715033"/>
            <a:ext cx="5704904" cy="1427934"/>
          </a:xfrm>
          <a:prstGeom prst="rect">
            <a:avLst/>
          </a:prstGeom>
        </p:spPr>
      </p:pic>
      <p:sp>
        <p:nvSpPr>
          <p:cNvPr id="6" name="Slide Number Placeholder 5">
            <a:extLst>
              <a:ext uri="{FF2B5EF4-FFF2-40B4-BE49-F238E27FC236}">
                <a16:creationId xmlns:a16="http://schemas.microsoft.com/office/drawing/2014/main" id="{3E8CD4E2-4E6D-4672-A052-AD20BCFE7830}"/>
              </a:ext>
            </a:extLst>
          </p:cNvPr>
          <p:cNvSpPr>
            <a:spLocks noGrp="1"/>
          </p:cNvSpPr>
          <p:nvPr>
            <p:ph type="sldNum" sz="quarter" idx="16"/>
          </p:nvPr>
        </p:nvSpPr>
        <p:spPr/>
        <p:txBody>
          <a:bodyPr/>
          <a:lstStyle/>
          <a:p>
            <a:fld id="{9A9EB63F-46B7-A547-A43A-2A11AD26E337}" type="slidenum">
              <a:rPr lang="en-US" smtClean="0"/>
              <a:pPr/>
              <a:t>14</a:t>
            </a:fld>
            <a:r>
              <a:rPr lang="en-US"/>
              <a:t>/29</a:t>
            </a:r>
            <a:endParaRPr lang="en-US" dirty="0"/>
          </a:p>
        </p:txBody>
      </p:sp>
    </p:spTree>
    <p:extLst>
      <p:ext uri="{BB962C8B-B14F-4D97-AF65-F5344CB8AC3E}">
        <p14:creationId xmlns:p14="http://schemas.microsoft.com/office/powerpoint/2010/main" val="39763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fontScale="90000"/>
          </a:bodyPr>
          <a:lstStyle/>
          <a:p>
            <a:r>
              <a:rPr lang="en-US" dirty="0"/>
              <a:t>MPD: Self-synchronization Mechanism (SSM)</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673975"/>
            <a:ext cx="10515600" cy="3510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SSM module ensures the unpredictability and synchronization of dialect selection</a:t>
            </a:r>
          </a:p>
          <a:p>
            <a:pPr lvl="1"/>
            <a:r>
              <a:rPr lang="en-US" dirty="0">
                <a:latin typeface="Arial" panose="020B0604020202020204" pitchFamily="34" charset="0"/>
                <a:cs typeface="Arial" panose="020B0604020202020204" pitchFamily="34" charset="0"/>
              </a:rPr>
              <a:t>The client/server selects the dialect unpredictable to eves-droppers</a:t>
            </a:r>
          </a:p>
          <a:p>
            <a:pPr lvl="1"/>
            <a:r>
              <a:rPr lang="en-US" dirty="0">
                <a:latin typeface="Arial" panose="020B0604020202020204" pitchFamily="34" charset="0"/>
                <a:cs typeface="Arial" panose="020B0604020202020204" pitchFamily="34" charset="0"/>
              </a:rPr>
              <a:t>The dialect on both sides remain synchronized during communication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SSM leverages a pseudo-random number generator (PRNG) to create randomness for selecting random dialect. </a:t>
            </a:r>
          </a:p>
        </p:txBody>
      </p:sp>
      <p:sp>
        <p:nvSpPr>
          <p:cNvPr id="4" name="Slide Number Placeholder 3">
            <a:extLst>
              <a:ext uri="{FF2B5EF4-FFF2-40B4-BE49-F238E27FC236}">
                <a16:creationId xmlns:a16="http://schemas.microsoft.com/office/drawing/2014/main" id="{9B1A679E-E4AF-4A9E-A590-F35DA46825B4}"/>
              </a:ext>
            </a:extLst>
          </p:cNvPr>
          <p:cNvSpPr>
            <a:spLocks noGrp="1"/>
          </p:cNvSpPr>
          <p:nvPr>
            <p:ph type="sldNum" sz="quarter" idx="16"/>
          </p:nvPr>
        </p:nvSpPr>
        <p:spPr/>
        <p:txBody>
          <a:bodyPr/>
          <a:lstStyle/>
          <a:p>
            <a:fld id="{9A9EB63F-46B7-A547-A43A-2A11AD26E337}" type="slidenum">
              <a:rPr lang="en-US" smtClean="0"/>
              <a:pPr/>
              <a:t>15</a:t>
            </a:fld>
            <a:r>
              <a:rPr lang="en-US"/>
              <a:t>/29</a:t>
            </a:r>
            <a:endParaRPr lang="en-US" dirty="0"/>
          </a:p>
        </p:txBody>
      </p:sp>
    </p:spTree>
    <p:extLst>
      <p:ext uri="{BB962C8B-B14F-4D97-AF65-F5344CB8AC3E}">
        <p14:creationId xmlns:p14="http://schemas.microsoft.com/office/powerpoint/2010/main" val="3890871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fontScale="90000"/>
          </a:bodyPr>
          <a:lstStyle/>
          <a:p>
            <a:r>
              <a:rPr lang="en-US" dirty="0"/>
              <a:t>MPD: Self-synchronization Mechanism (SSM)</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673975"/>
                <a:ext cx="10515600" cy="3510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The PRNG design</a:t>
                </a:r>
              </a:p>
              <a:p>
                <a:pPr lvl="1"/>
                <a:r>
                  <a:rPr lang="en-US" dirty="0">
                    <a:latin typeface="Arial" panose="020B0604020202020204" pitchFamily="34" charset="0"/>
                    <a:cs typeface="Arial" panose="020B0604020202020204" pitchFamily="34" charset="0"/>
                  </a:rPr>
                  <a:t>PRNG: keyed-hash function to compute pseudo-random number (PRN)</a:t>
                </a:r>
              </a:p>
              <a:p>
                <a:pPr lvl="1"/>
                <a:r>
                  <a:rPr lang="en-US" dirty="0">
                    <a:latin typeface="Arial" panose="020B0604020202020204" pitchFamily="34" charset="0"/>
                    <a:cs typeface="Arial" panose="020B0604020202020204" pitchFamily="34" charset="0"/>
                  </a:rPr>
                  <a:t>Input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𝑀</m:t>
                        </m:r>
                      </m:e>
                      <m:sub>
                        <m:r>
                          <a:rPr lang="en-US" i="1">
                            <a:latin typeface="Cambria Math" panose="02040503050406030204" pitchFamily="18" charset="0"/>
                            <a:ea typeface="Cambria Math" panose="02040503050406030204" pitchFamily="18" charset="0"/>
                            <a:cs typeface="Arial" panose="020B0604020202020204" pitchFamily="34" charset="0"/>
                          </a:rPr>
                          <m:t>𝑖</m:t>
                        </m:r>
                      </m:sub>
                    </m:sSub>
                  </m:oMath>
                </a14:m>
                <a:r>
                  <a:rPr lang="en-US" dirty="0">
                    <a:latin typeface="Arial" panose="020B0604020202020204" pitchFamily="34" charset="0"/>
                    <a:cs typeface="Arial" panose="020B0604020202020204" pitchFamily="34" charset="0"/>
                  </a:rPr>
                  <a:t>: the previous packet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𝑚</m:t>
                        </m:r>
                      </m:e>
                      <m:sub>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b="0" i="1" smtClean="0">
                        <a:latin typeface="Cambria Math" panose="02040503050406030204" pitchFamily="18" charset="0"/>
                        <a:ea typeface="Cambria Math" panose="02040503050406030204" pitchFamily="18" charset="0"/>
                        <a:cs typeface="Arial" panose="020B0604020202020204" pitchFamily="34" charset="0"/>
                      </a:rPr>
                      <m:t> </m:t>
                    </m:r>
                  </m:oMath>
                </a14:m>
                <a:r>
                  <a:rPr lang="en-US" dirty="0">
                    <a:latin typeface="Arial" panose="020B0604020202020204" pitchFamily="34" charset="0"/>
                    <a:cs typeface="Arial" panose="020B0604020202020204" pitchFamily="34" charset="0"/>
                  </a:rPr>
                  <a:t>cached in the local buffer</a:t>
                </a:r>
              </a:p>
              <a:p>
                <a:pPr lvl="1"/>
                <a:endParaRPr lang="en-US" sz="2200" dirty="0">
                  <a:latin typeface="Arial" panose="020B0604020202020204" pitchFamily="34" charset="0"/>
                  <a:cs typeface="Arial" panose="020B0604020202020204" pitchFamily="34" charset="0"/>
                </a:endParaRPr>
              </a:p>
              <a:p>
                <a:pPr lvl="1"/>
                <a:endParaRPr lang="en-US" sz="2200" dirty="0">
                  <a:latin typeface="Arial" panose="020B0604020202020204" pitchFamily="34" charset="0"/>
                  <a:cs typeface="Arial" panose="020B0604020202020204" pitchFamily="34" charset="0"/>
                </a:endParaRPr>
              </a:p>
              <a:p>
                <a:pPr lvl="1"/>
                <a:endParaRPr lang="en-US" sz="2200" dirty="0">
                  <a:latin typeface="Arial" panose="020B0604020202020204" pitchFamily="34" charset="0"/>
                  <a:cs typeface="Arial" panose="020B0604020202020204" pitchFamily="34" charset="0"/>
                </a:endParaRPr>
              </a:p>
              <a:p>
                <a:pPr lvl="1"/>
                <a:r>
                  <a:rPr lang="en-US" sz="2200" dirty="0">
                    <a:latin typeface="Arial" panose="020B0604020202020204" pitchFamily="34" charset="0"/>
                    <a:cs typeface="Arial" panose="020B0604020202020204" pitchFamily="34" charset="0"/>
                  </a:rPr>
                  <a:t>Hash function </a:t>
                </a:r>
                <a14:m>
                  <m:oMath xmlns:m="http://schemas.openxmlformats.org/officeDocument/2006/math">
                    <m:r>
                      <a:rPr lang="en-US" sz="2200" b="0" i="1" smtClean="0">
                        <a:latin typeface="Cambria Math" panose="02040503050406030204" pitchFamily="18" charset="0"/>
                        <a:cs typeface="Arial" panose="020B0604020202020204" pitchFamily="34" charset="0"/>
                      </a:rPr>
                      <m:t>𝐻</m:t>
                    </m:r>
                  </m:oMath>
                </a14:m>
                <a:r>
                  <a:rPr lang="en-US" sz="2200" dirty="0">
                    <a:latin typeface="Arial" panose="020B0604020202020204" pitchFamily="34" charset="0"/>
                    <a:cs typeface="Arial" panose="020B0604020202020204" pitchFamily="34" charset="0"/>
                  </a:rPr>
                  <a:t> can be select such as MD5. ⊕ denotes bitwise exclusive or (XOR). According to RFC 2104, outer padding </a:t>
                </a:r>
                <a14:m>
                  <m:oMath xmlns:m="http://schemas.openxmlformats.org/officeDocument/2006/math">
                    <m:r>
                      <a:rPr lang="en-US" sz="2200" b="0" i="1" smtClean="0">
                        <a:latin typeface="Cambria Math" panose="02040503050406030204" pitchFamily="18" charset="0"/>
                        <a:cs typeface="Arial" panose="020B0604020202020204" pitchFamily="34" charset="0"/>
                      </a:rPr>
                      <m:t>𝑜𝑝𝑎𝑑</m:t>
                    </m:r>
                  </m:oMath>
                </a14:m>
                <a:r>
                  <a:rPr lang="en-US" sz="2200" dirty="0">
                    <a:latin typeface="Arial" panose="020B0604020202020204" pitchFamily="34" charset="0"/>
                    <a:cs typeface="Arial" panose="020B0604020202020204" pitchFamily="34" charset="0"/>
                  </a:rPr>
                  <a:t> is repeated bytes valued 0x5c and inner padding </a:t>
                </a:r>
                <a14:m>
                  <m:oMath xmlns:m="http://schemas.openxmlformats.org/officeDocument/2006/math">
                    <m:r>
                      <a:rPr lang="en-US" sz="2200" b="0" i="1" smtClean="0">
                        <a:latin typeface="Cambria Math" panose="02040503050406030204" pitchFamily="18" charset="0"/>
                        <a:cs typeface="Arial" panose="020B0604020202020204" pitchFamily="34" charset="0"/>
                      </a:rPr>
                      <m:t>𝑖𝑝𝑎𝑑</m:t>
                    </m:r>
                  </m:oMath>
                </a14:m>
                <a:r>
                  <a:rPr lang="en-US" sz="2200" dirty="0">
                    <a:latin typeface="Arial" panose="020B0604020202020204" pitchFamily="34" charset="0"/>
                    <a:cs typeface="Arial" panose="020B0604020202020204" pitchFamily="34" charset="0"/>
                  </a:rPr>
                  <a:t> is repeated bytes valued 0x36. The secret key </a:t>
                </a:r>
                <a14:m>
                  <m:oMath xmlns:m="http://schemas.openxmlformats.org/officeDocument/2006/math">
                    <m:r>
                      <a:rPr lang="en-US" sz="2200" b="0" i="1" smtClean="0">
                        <a:latin typeface="Cambria Math" panose="02040503050406030204" pitchFamily="18" charset="0"/>
                        <a:cs typeface="Arial" panose="020B0604020202020204" pitchFamily="34" charset="0"/>
                      </a:rPr>
                      <m:t>𝐾</m:t>
                    </m:r>
                  </m:oMath>
                </a14:m>
                <a:r>
                  <a:rPr lang="en-US" sz="2200" dirty="0">
                    <a:latin typeface="Arial" panose="020B0604020202020204" pitchFamily="34" charset="0"/>
                    <a:cs typeface="Arial" panose="020B0604020202020204" pitchFamily="34" charset="0"/>
                  </a:rPr>
                  <a:t> is pre-shared between the client and the server.</a:t>
                </a:r>
              </a:p>
            </p:txBody>
          </p:sp>
        </mc:Choice>
        <mc:Fallback xmlns="">
          <p:sp>
            <p:nvSpPr>
              <p:cNvPr id="5" name="Content Placeholder 2">
                <a:extLst>
                  <a:ext uri="{FF2B5EF4-FFF2-40B4-BE49-F238E27FC236}">
                    <a16:creationId xmlns:a16="http://schemas.microsoft.com/office/drawing/2014/main" id="{0CD0931F-BFFD-4D58-B10D-E69E43451989}"/>
                  </a:ext>
                </a:extLst>
              </p:cNvPr>
              <p:cNvSpPr txBox="1">
                <a:spLocks noRot="1" noChangeAspect="1" noMove="1" noResize="1" noEditPoints="1" noAdjustHandles="1" noChangeArrowheads="1" noChangeShapeType="1" noTextEdit="1"/>
              </p:cNvSpPr>
              <p:nvPr/>
            </p:nvSpPr>
            <p:spPr>
              <a:xfrm>
                <a:off x="838200" y="1673975"/>
                <a:ext cx="10515600" cy="3510050"/>
              </a:xfrm>
              <a:prstGeom prst="rect">
                <a:avLst/>
              </a:prstGeom>
              <a:blipFill>
                <a:blip r:embed="rId2"/>
                <a:stretch>
                  <a:fillRect l="-1043" t="-3130" r="-870" b="-71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7CF4DD-BA0A-488C-AD8A-1208672BE06A}"/>
              </a:ext>
            </a:extLst>
          </p:cNvPr>
          <p:cNvPicPr>
            <a:picLocks noChangeAspect="1"/>
          </p:cNvPicPr>
          <p:nvPr/>
        </p:nvPicPr>
        <p:blipFill>
          <a:blip r:embed="rId3"/>
          <a:stretch>
            <a:fillRect/>
          </a:stretch>
        </p:blipFill>
        <p:spPr>
          <a:xfrm>
            <a:off x="3176111" y="3002376"/>
            <a:ext cx="5839777" cy="960976"/>
          </a:xfrm>
          <a:prstGeom prst="rect">
            <a:avLst/>
          </a:prstGeom>
        </p:spPr>
      </p:pic>
      <p:sp>
        <p:nvSpPr>
          <p:cNvPr id="6" name="Slide Number Placeholder 5">
            <a:extLst>
              <a:ext uri="{FF2B5EF4-FFF2-40B4-BE49-F238E27FC236}">
                <a16:creationId xmlns:a16="http://schemas.microsoft.com/office/drawing/2014/main" id="{0494A79E-FB67-4557-8033-8F95C97F5DE8}"/>
              </a:ext>
            </a:extLst>
          </p:cNvPr>
          <p:cNvSpPr>
            <a:spLocks noGrp="1"/>
          </p:cNvSpPr>
          <p:nvPr>
            <p:ph type="sldNum" sz="quarter" idx="16"/>
          </p:nvPr>
        </p:nvSpPr>
        <p:spPr/>
        <p:txBody>
          <a:bodyPr/>
          <a:lstStyle/>
          <a:p>
            <a:fld id="{9A9EB63F-46B7-A547-A43A-2A11AD26E337}" type="slidenum">
              <a:rPr lang="en-US" smtClean="0"/>
              <a:pPr/>
              <a:t>16</a:t>
            </a:fld>
            <a:r>
              <a:rPr lang="en-US"/>
              <a:t>/29</a:t>
            </a:r>
            <a:endParaRPr lang="en-US" dirty="0"/>
          </a:p>
        </p:txBody>
      </p:sp>
    </p:spTree>
    <p:extLst>
      <p:ext uri="{BB962C8B-B14F-4D97-AF65-F5344CB8AC3E}">
        <p14:creationId xmlns:p14="http://schemas.microsoft.com/office/powerpoint/2010/main" val="423638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fontScale="90000"/>
          </a:bodyPr>
          <a:lstStyle/>
          <a:p>
            <a:r>
              <a:rPr lang="en-US" dirty="0"/>
              <a:t>MPD: Self-synchronization Mechanism (SSM)</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673975"/>
            <a:ext cx="10515600" cy="3510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The Self-synchronization mechanism</a:t>
            </a:r>
          </a:p>
        </p:txBody>
      </p:sp>
      <p:pic>
        <p:nvPicPr>
          <p:cNvPr id="6" name="Picture 5">
            <a:extLst>
              <a:ext uri="{FF2B5EF4-FFF2-40B4-BE49-F238E27FC236}">
                <a16:creationId xmlns:a16="http://schemas.microsoft.com/office/drawing/2014/main" id="{AC6ABF64-784A-45CE-AD2B-F81D8EE6EABB}"/>
              </a:ext>
            </a:extLst>
          </p:cNvPr>
          <p:cNvPicPr>
            <a:picLocks noChangeAspect="1"/>
          </p:cNvPicPr>
          <p:nvPr/>
        </p:nvPicPr>
        <p:blipFill>
          <a:blip r:embed="rId2"/>
          <a:stretch>
            <a:fillRect/>
          </a:stretch>
        </p:blipFill>
        <p:spPr>
          <a:xfrm>
            <a:off x="2503618" y="2180234"/>
            <a:ext cx="7200900" cy="3295688"/>
          </a:xfrm>
          <a:prstGeom prst="rect">
            <a:avLst/>
          </a:prstGeom>
        </p:spPr>
      </p:pic>
      <p:sp>
        <p:nvSpPr>
          <p:cNvPr id="7" name="Rectangle 6">
            <a:extLst>
              <a:ext uri="{FF2B5EF4-FFF2-40B4-BE49-F238E27FC236}">
                <a16:creationId xmlns:a16="http://schemas.microsoft.com/office/drawing/2014/main" id="{9F93D6DF-762C-4A5B-BADA-DBC27E6A8526}"/>
              </a:ext>
            </a:extLst>
          </p:cNvPr>
          <p:cNvSpPr/>
          <p:nvPr/>
        </p:nvSpPr>
        <p:spPr>
          <a:xfrm>
            <a:off x="2549338" y="4069080"/>
            <a:ext cx="1108262" cy="43434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F4B4E7-1EB2-4469-96B9-73513B41A334}"/>
              </a:ext>
            </a:extLst>
          </p:cNvPr>
          <p:cNvSpPr/>
          <p:nvPr/>
        </p:nvSpPr>
        <p:spPr>
          <a:xfrm>
            <a:off x="8557260" y="4069080"/>
            <a:ext cx="1108262" cy="43434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90D5144-B40E-4955-AA86-AB18BF52257C}"/>
              </a:ext>
            </a:extLst>
          </p:cNvPr>
          <p:cNvSpPr>
            <a:spLocks noGrp="1"/>
          </p:cNvSpPr>
          <p:nvPr>
            <p:ph type="sldNum" sz="quarter" idx="16"/>
          </p:nvPr>
        </p:nvSpPr>
        <p:spPr/>
        <p:txBody>
          <a:bodyPr/>
          <a:lstStyle/>
          <a:p>
            <a:fld id="{9A9EB63F-46B7-A547-A43A-2A11AD26E337}" type="slidenum">
              <a:rPr lang="en-US" smtClean="0"/>
              <a:pPr/>
              <a:t>17</a:t>
            </a:fld>
            <a:r>
              <a:rPr lang="en-US"/>
              <a:t>/29</a:t>
            </a:r>
            <a:endParaRPr lang="en-US" dirty="0"/>
          </a:p>
        </p:txBody>
      </p:sp>
    </p:spTree>
    <p:extLst>
      <p:ext uri="{BB962C8B-B14F-4D97-AF65-F5344CB8AC3E}">
        <p14:creationId xmlns:p14="http://schemas.microsoft.com/office/powerpoint/2010/main" val="124097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MPD: Protocol Dialect Management (PDM)</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552055"/>
                <a:ext cx="10515600" cy="3510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PDM module allows easy </a:t>
                </a:r>
                <a:r>
                  <a:rPr lang="en-US" altLang="zh-CN" dirty="0">
                    <a:latin typeface="Arial" panose="020B0604020202020204" pitchFamily="34" charset="0"/>
                    <a:cs typeface="Arial" panose="020B0604020202020204" pitchFamily="34" charset="0"/>
                  </a:rPr>
                  <a:t>operation of the protocol dialects in the framework</a:t>
                </a:r>
              </a:p>
              <a:p>
                <a:pPr lvl="1"/>
                <a:r>
                  <a:rPr lang="en-US" dirty="0">
                    <a:latin typeface="Arial" panose="020B0604020202020204" pitchFamily="34" charset="0"/>
                    <a:cs typeface="Arial" panose="020B0604020202020204" pitchFamily="34" charset="0"/>
                  </a:rPr>
                  <a:t>Operation: adding/deleting/replacing a protocol dialect</a:t>
                </a:r>
              </a:p>
              <a:p>
                <a:pPr lvl="1"/>
                <a:r>
                  <a:rPr lang="en-US" dirty="0">
                    <a:latin typeface="Arial" panose="020B0604020202020204" pitchFamily="34" charset="0"/>
                    <a:cs typeface="Arial" panose="020B0604020202020204" pitchFamily="34" charset="0"/>
                  </a:rPr>
                  <a:t>Selecting a dialect for the coming packet</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Referring to the consistent hashing in key-space partitioning, we design a consistent hashing to map PRN to protocol dialect index </a:t>
                </a:r>
                <a14:m>
                  <m:oMath xmlns:m="http://schemas.openxmlformats.org/officeDocument/2006/math">
                    <m:r>
                      <a:rPr lang="en-US" b="0" i="1" smtClean="0">
                        <a:latin typeface="Cambria Math" panose="02040503050406030204" pitchFamily="18" charset="0"/>
                        <a:cs typeface="Arial" panose="020B0604020202020204" pitchFamily="34" charset="0"/>
                      </a:rPr>
                      <m:t>𝑛</m:t>
                    </m:r>
                  </m:oMath>
                </a14:m>
                <a:endParaRPr lang="en-US" b="0" dirty="0">
                  <a:latin typeface="Arial" panose="020B0604020202020204" pitchFamily="34"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0CD0931F-BFFD-4D58-B10D-E69E43451989}"/>
                  </a:ext>
                </a:extLst>
              </p:cNvPr>
              <p:cNvSpPr txBox="1">
                <a:spLocks noRot="1" noChangeAspect="1" noMove="1" noResize="1" noEditPoints="1" noAdjustHandles="1" noChangeArrowheads="1" noChangeShapeType="1" noTextEdit="1"/>
              </p:cNvSpPr>
              <p:nvPr/>
            </p:nvSpPr>
            <p:spPr>
              <a:xfrm>
                <a:off x="838200" y="1552055"/>
                <a:ext cx="10515600" cy="3510050"/>
              </a:xfrm>
              <a:prstGeom prst="rect">
                <a:avLst/>
              </a:prstGeom>
              <a:blipFill>
                <a:blip r:embed="rId2"/>
                <a:stretch>
                  <a:fillRect l="-1043" t="-3130" r="-20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031633D-57E0-43D9-B171-D4A26E31A42A}"/>
              </a:ext>
            </a:extLst>
          </p:cNvPr>
          <p:cNvSpPr>
            <a:spLocks noGrp="1"/>
          </p:cNvSpPr>
          <p:nvPr>
            <p:ph type="sldNum" sz="quarter" idx="16"/>
          </p:nvPr>
        </p:nvSpPr>
        <p:spPr/>
        <p:txBody>
          <a:bodyPr/>
          <a:lstStyle/>
          <a:p>
            <a:fld id="{9A9EB63F-46B7-A547-A43A-2A11AD26E337}" type="slidenum">
              <a:rPr lang="en-US" smtClean="0"/>
              <a:pPr/>
              <a:t>18</a:t>
            </a:fld>
            <a:r>
              <a:rPr lang="en-US"/>
              <a:t>/29</a:t>
            </a:r>
            <a:endParaRPr lang="en-US" dirty="0"/>
          </a:p>
        </p:txBody>
      </p:sp>
    </p:spTree>
    <p:extLst>
      <p:ext uri="{BB962C8B-B14F-4D97-AF65-F5344CB8AC3E}">
        <p14:creationId xmlns:p14="http://schemas.microsoft.com/office/powerpoint/2010/main" val="1870879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MPD: Protocol Dialect Management (PDM)</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552055"/>
                <a:ext cx="10515600" cy="3510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Assuming </a:t>
                </a:r>
                <a:r>
                  <a:rPr lang="en-US" dirty="0">
                    <a:latin typeface="Arial" panose="020B0604020202020204" pitchFamily="34" charset="0"/>
                    <a:cs typeface="Arial" panose="020B0604020202020204" pitchFamily="34" charset="0"/>
                  </a:rPr>
                  <a:t>the distance among every two indexes is equally distributed, we can calculate a certain dialect index </a:t>
                </a:r>
                <a14:m>
                  <m:oMath xmlns:m="http://schemas.openxmlformats.org/officeDocument/2006/math">
                    <m:r>
                      <a:rPr lang="en-US" b="0" i="1" smtClean="0">
                        <a:latin typeface="Cambria Math" panose="02040503050406030204" pitchFamily="18" charset="0"/>
                        <a:cs typeface="Arial" panose="020B0604020202020204" pitchFamily="34" charset="0"/>
                      </a:rPr>
                      <m:t>𝑛</m:t>
                    </m:r>
                  </m:oMath>
                </a14:m>
                <a:r>
                  <a:rPr lang="en-US" b="0" dirty="0">
                    <a:latin typeface="Arial" panose="020B0604020202020204" pitchFamily="34" charset="0"/>
                    <a:cs typeface="Arial" panose="020B0604020202020204" pitchFamily="34" charset="0"/>
                  </a:rPr>
                  <a:t> given PRN </a:t>
                </a:r>
                <a14:m>
                  <m:oMath xmlns:m="http://schemas.openxmlformats.org/officeDocument/2006/math">
                    <m:r>
                      <a:rPr lang="en-US" b="0" i="1" smtClean="0">
                        <a:latin typeface="Cambria Math" panose="02040503050406030204" pitchFamily="18" charset="0"/>
                        <a:cs typeface="Arial" panose="020B0604020202020204" pitchFamily="34" charset="0"/>
                      </a:rPr>
                      <m:t>𝑆</m:t>
                    </m:r>
                  </m:oMath>
                </a14:m>
                <a:r>
                  <a:rPr lang="en-US" b="0" dirty="0">
                    <a:latin typeface="Arial" panose="020B0604020202020204" pitchFamily="34" charset="0"/>
                    <a:cs typeface="Arial" panose="020B0604020202020204" pitchFamily="34" charset="0"/>
                  </a:rPr>
                  <a:t> from SSM module:</a:t>
                </a:r>
              </a:p>
              <a:p>
                <a:endParaRPr lang="en-US" dirty="0">
                  <a:latin typeface="Arial" panose="020B0604020202020204" pitchFamily="34" charset="0"/>
                  <a:cs typeface="Arial" panose="020B0604020202020204" pitchFamily="34" charset="0"/>
                </a:endParaRPr>
              </a:p>
              <a:p>
                <a:endParaRPr lang="en-US" b="0" dirty="0">
                  <a:latin typeface="Arial" panose="020B0604020202020204" pitchFamily="34" charset="0"/>
                  <a:cs typeface="Arial" panose="020B0604020202020204" pitchFamily="34" charset="0"/>
                </a:endParaRPr>
              </a:p>
              <a:p>
                <a:r>
                  <a:rPr lang="en-US" b="0" dirty="0">
                    <a:latin typeface="Arial" panose="020B0604020202020204" pitchFamily="34" charset="0"/>
                    <a:cs typeface="Arial" panose="020B0604020202020204" pitchFamily="34" charset="0"/>
                  </a:rPr>
                  <a:t>// denotes floor division,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r>
                          <a:rPr lang="en-US" b="0" i="1" smtClean="0">
                            <a:latin typeface="Cambria Math" panose="02040503050406030204" pitchFamily="18" charset="0"/>
                            <a:cs typeface="Arial" panose="020B0604020202020204" pitchFamily="34" charset="0"/>
                          </a:rPr>
                          <m:t>𝑚𝑎𝑥</m:t>
                        </m:r>
                      </m:sub>
                    </m:sSub>
                  </m:oMath>
                </a14:m>
                <a:r>
                  <a:rPr lang="en-US" b="0" dirty="0">
                    <a:latin typeface="Arial" panose="020B0604020202020204" pitchFamily="34" charset="0"/>
                    <a:cs typeface="Arial" panose="020B0604020202020204" pitchFamily="34" charset="0"/>
                  </a:rPr>
                  <a:t> is the maximum PRN value, and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𝑛</m:t>
                        </m:r>
                      </m:e>
                      <m:sub>
                        <m:r>
                          <a:rPr lang="en-US" b="0" i="1" smtClean="0">
                            <a:latin typeface="Cambria Math" panose="02040503050406030204" pitchFamily="18" charset="0"/>
                            <a:cs typeface="Arial" panose="020B0604020202020204" pitchFamily="34" charset="0"/>
                          </a:rPr>
                          <m:t>𝑚𝑎𝑥</m:t>
                        </m:r>
                      </m:sub>
                    </m:sSub>
                  </m:oMath>
                </a14:m>
                <a:r>
                  <a:rPr lang="en-US" b="0" dirty="0">
                    <a:latin typeface="Arial" panose="020B0604020202020204" pitchFamily="34" charset="0"/>
                    <a:cs typeface="Arial" panose="020B0604020202020204" pitchFamily="34" charset="0"/>
                  </a:rPr>
                  <a:t> is the total protocol dialect.</a:t>
                </a:r>
              </a:p>
              <a:p>
                <a:r>
                  <a:rPr lang="en-US" dirty="0">
                    <a:latin typeface="Arial" panose="020B0604020202020204" pitchFamily="34" charset="0"/>
                    <a:cs typeface="Arial" panose="020B0604020202020204" pitchFamily="34" charset="0"/>
                  </a:rPr>
                  <a:t>If adding/deleting a dialect, we need to update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𝑛</m:t>
                        </m:r>
                      </m:e>
                      <m:sub>
                        <m:r>
                          <a:rPr lang="en-US" b="0" i="1" smtClean="0">
                            <a:latin typeface="Cambria Math" panose="02040503050406030204" pitchFamily="18" charset="0"/>
                            <a:cs typeface="Arial" panose="020B0604020202020204" pitchFamily="34" charset="0"/>
                          </a:rPr>
                          <m:t>𝑚𝑎𝑥</m:t>
                        </m:r>
                      </m:sub>
                    </m:sSub>
                  </m:oMath>
                </a14:m>
                <a:r>
                  <a:rPr lang="en-US" b="0" dirty="0">
                    <a:latin typeface="Arial" panose="020B0604020202020204" pitchFamily="34" charset="0"/>
                    <a:cs typeface="Arial" panose="020B0604020202020204" pitchFamily="34" charset="0"/>
                  </a:rPr>
                  <a:t> </a:t>
                </a:r>
              </a:p>
            </p:txBody>
          </p:sp>
        </mc:Choice>
        <mc:Fallback xmlns="">
          <p:sp>
            <p:nvSpPr>
              <p:cNvPr id="5" name="Content Placeholder 2">
                <a:extLst>
                  <a:ext uri="{FF2B5EF4-FFF2-40B4-BE49-F238E27FC236}">
                    <a16:creationId xmlns:a16="http://schemas.microsoft.com/office/drawing/2014/main" id="{0CD0931F-BFFD-4D58-B10D-E69E43451989}"/>
                  </a:ext>
                </a:extLst>
              </p:cNvPr>
              <p:cNvSpPr txBox="1">
                <a:spLocks noRot="1" noChangeAspect="1" noMove="1" noResize="1" noEditPoints="1" noAdjustHandles="1" noChangeArrowheads="1" noChangeShapeType="1" noTextEdit="1"/>
              </p:cNvSpPr>
              <p:nvPr/>
            </p:nvSpPr>
            <p:spPr>
              <a:xfrm>
                <a:off x="838200" y="1552055"/>
                <a:ext cx="10515600" cy="3510050"/>
              </a:xfrm>
              <a:prstGeom prst="rect">
                <a:avLst/>
              </a:prstGeom>
              <a:blipFill>
                <a:blip r:embed="rId2"/>
                <a:stretch>
                  <a:fillRect l="-1043" t="-3130" b="-956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7FF141B-53E8-45F4-97BD-03446AA5914B}"/>
              </a:ext>
            </a:extLst>
          </p:cNvPr>
          <p:cNvPicPr>
            <a:picLocks noChangeAspect="1"/>
          </p:cNvPicPr>
          <p:nvPr/>
        </p:nvPicPr>
        <p:blipFill rotWithShape="1">
          <a:blip r:embed="rId3"/>
          <a:srcRect r="7794"/>
          <a:stretch/>
        </p:blipFill>
        <p:spPr>
          <a:xfrm>
            <a:off x="3244827" y="3047622"/>
            <a:ext cx="5243854" cy="625595"/>
          </a:xfrm>
          <a:prstGeom prst="rect">
            <a:avLst/>
          </a:prstGeom>
        </p:spPr>
      </p:pic>
      <p:sp>
        <p:nvSpPr>
          <p:cNvPr id="6" name="Slide Number Placeholder 5">
            <a:extLst>
              <a:ext uri="{FF2B5EF4-FFF2-40B4-BE49-F238E27FC236}">
                <a16:creationId xmlns:a16="http://schemas.microsoft.com/office/drawing/2014/main" id="{AB09B70E-612A-45AE-B1F0-01792D9A1CF2}"/>
              </a:ext>
            </a:extLst>
          </p:cNvPr>
          <p:cNvSpPr>
            <a:spLocks noGrp="1"/>
          </p:cNvSpPr>
          <p:nvPr>
            <p:ph type="sldNum" sz="quarter" idx="16"/>
          </p:nvPr>
        </p:nvSpPr>
        <p:spPr/>
        <p:txBody>
          <a:bodyPr/>
          <a:lstStyle/>
          <a:p>
            <a:fld id="{9A9EB63F-46B7-A547-A43A-2A11AD26E337}" type="slidenum">
              <a:rPr lang="en-US" smtClean="0"/>
              <a:pPr/>
              <a:t>19</a:t>
            </a:fld>
            <a:r>
              <a:rPr lang="en-US"/>
              <a:t>/29</a:t>
            </a:r>
            <a:endParaRPr lang="en-US" dirty="0"/>
          </a:p>
        </p:txBody>
      </p:sp>
    </p:spTree>
    <p:extLst>
      <p:ext uri="{BB962C8B-B14F-4D97-AF65-F5344CB8AC3E}">
        <p14:creationId xmlns:p14="http://schemas.microsoft.com/office/powerpoint/2010/main" val="1750806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fontScale="90000"/>
          </a:bodyPr>
          <a:lstStyle/>
          <a:p>
            <a:r>
              <a:rPr lang="en-US" dirty="0"/>
              <a:t>The increasing scale of Internet of Things (IoT)</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825625"/>
            <a:ext cx="10515600" cy="31684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Diversified capabilities</a:t>
            </a:r>
          </a:p>
          <a:p>
            <a:pPr lvl="1"/>
            <a:r>
              <a:rPr lang="en-US" dirty="0">
                <a:latin typeface="Arial" panose="020B0604020202020204" pitchFamily="34" charset="0"/>
                <a:cs typeface="Arial" panose="020B0604020202020204" pitchFamily="34" charset="0"/>
              </a:rPr>
              <a:t>Sensing, actuating, processing, and communication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Various </a:t>
            </a:r>
            <a:r>
              <a:rPr lang="en-US" altLang="zh-CN" dirty="0">
                <a:latin typeface="Arial" panose="020B0604020202020204" pitchFamily="34" charset="0"/>
                <a:cs typeface="Arial" panose="020B0604020202020204" pitchFamily="34" charset="0"/>
              </a:rPr>
              <a:t>integrated</a:t>
            </a:r>
            <a:r>
              <a:rPr lang="en-US" dirty="0">
                <a:latin typeface="Arial" panose="020B0604020202020204" pitchFamily="34" charset="0"/>
                <a:cs typeface="Arial" panose="020B0604020202020204" pitchFamily="34" charset="0"/>
              </a:rPr>
              <a:t> components</a:t>
            </a:r>
          </a:p>
          <a:p>
            <a:pPr lvl="1"/>
            <a:r>
              <a:rPr lang="en-US" dirty="0">
                <a:latin typeface="Arial" panose="020B0604020202020204" pitchFamily="34" charset="0"/>
                <a:cs typeface="Arial" panose="020B0604020202020204" pitchFamily="34" charset="0"/>
              </a:rPr>
              <a:t>Software, application libraries, middleware, embedded systems, and network artifacts</a:t>
            </a:r>
          </a:p>
        </p:txBody>
      </p:sp>
      <p:sp>
        <p:nvSpPr>
          <p:cNvPr id="4" name="Slide Number Placeholder 3">
            <a:extLst>
              <a:ext uri="{FF2B5EF4-FFF2-40B4-BE49-F238E27FC236}">
                <a16:creationId xmlns:a16="http://schemas.microsoft.com/office/drawing/2014/main" id="{70A682E1-DBF1-4F9B-8225-6C4AEBDD148A}"/>
              </a:ext>
            </a:extLst>
          </p:cNvPr>
          <p:cNvSpPr>
            <a:spLocks noGrp="1"/>
          </p:cNvSpPr>
          <p:nvPr>
            <p:ph type="sldNum" sz="quarter" idx="16"/>
          </p:nvPr>
        </p:nvSpPr>
        <p:spPr/>
        <p:txBody>
          <a:bodyPr/>
          <a:lstStyle/>
          <a:p>
            <a:fld id="{9A9EB63F-46B7-A547-A43A-2A11AD26E337}" type="slidenum">
              <a:rPr lang="en-US" smtClean="0"/>
              <a:pPr/>
              <a:t>2</a:t>
            </a:fld>
            <a:r>
              <a:rPr lang="en-US"/>
              <a:t>/29</a:t>
            </a:r>
            <a:endParaRPr lang="en-US" dirty="0"/>
          </a:p>
        </p:txBody>
      </p:sp>
    </p:spTree>
    <p:extLst>
      <p:ext uri="{BB962C8B-B14F-4D97-AF65-F5344CB8AC3E}">
        <p14:creationId xmlns:p14="http://schemas.microsoft.com/office/powerpoint/2010/main" val="1294916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Protocol Dialect Management (PDM)</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483475"/>
                <a:ext cx="10515600" cy="2402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Consistent hashing mapping: adding a new dialect</a:t>
                </a:r>
              </a:p>
              <a:p>
                <a:pPr lvl="1"/>
                <a:r>
                  <a:rPr lang="en-US" dirty="0">
                    <a:latin typeface="Arial" panose="020B0604020202020204" pitchFamily="34" charset="0"/>
                    <a:cs typeface="Arial" panose="020B0604020202020204" pitchFamily="34" charset="0"/>
                  </a:rPr>
                  <a:t>The distance between two points is </a:t>
                </a:r>
                <a14:m>
                  <m:oMath xmlns:m="http://schemas.openxmlformats.org/officeDocument/2006/math">
                    <m:r>
                      <a:rPr lang="en-US" altLang="zh-CN" i="1" dirty="0">
                        <a:latin typeface="Cambria Math" panose="02040503050406030204" pitchFamily="18" charset="0"/>
                        <a:cs typeface="Arial" panose="020B0604020202020204" pitchFamily="34" charset="0"/>
                      </a:rPr>
                      <m:t>𝛿</m:t>
                    </m:r>
                    <m:d>
                      <m:dPr>
                        <m:ctrlPr>
                          <a:rPr lang="en-US" altLang="zh-CN" b="0" i="1" dirty="0" smtClean="0">
                            <a:latin typeface="Cambria Math" panose="02040503050406030204" pitchFamily="18" charset="0"/>
                            <a:cs typeface="Arial" panose="020B0604020202020204" pitchFamily="34" charset="0"/>
                          </a:rPr>
                        </m:ctrlPr>
                      </m:dPr>
                      <m:e>
                        <m:r>
                          <a:rPr lang="en-US" altLang="zh-CN" b="0" i="1" dirty="0" smtClean="0">
                            <a:latin typeface="Cambria Math" panose="02040503050406030204" pitchFamily="18" charset="0"/>
                            <a:cs typeface="Arial" panose="020B0604020202020204" pitchFamily="34" charset="0"/>
                          </a:rPr>
                          <m:t>𝑛</m:t>
                        </m:r>
                        <m:r>
                          <a:rPr lang="en-US" altLang="zh-CN" b="0" i="1" dirty="0" smtClean="0">
                            <a:latin typeface="Cambria Math" panose="02040503050406030204" pitchFamily="18" charset="0"/>
                            <a:cs typeface="Arial" panose="020B0604020202020204" pitchFamily="34" charset="0"/>
                          </a:rPr>
                          <m:t>,</m:t>
                        </m:r>
                        <m:r>
                          <a:rPr lang="en-US" altLang="zh-CN" b="0" i="1" dirty="0" smtClean="0">
                            <a:latin typeface="Cambria Math" panose="02040503050406030204" pitchFamily="18" charset="0"/>
                            <a:cs typeface="Arial" panose="020B0604020202020204" pitchFamily="34" charset="0"/>
                          </a:rPr>
                          <m:t>𝑛</m:t>
                        </m:r>
                        <m:r>
                          <a:rPr lang="en-US" altLang="zh-CN" b="0" i="1" dirty="0" smtClean="0">
                            <a:latin typeface="Cambria Math" panose="02040503050406030204" pitchFamily="18" charset="0"/>
                            <a:cs typeface="Arial" panose="020B0604020202020204" pitchFamily="34" charset="0"/>
                          </a:rPr>
                          <m:t>+1</m:t>
                        </m:r>
                      </m:e>
                    </m:d>
                  </m:oMath>
                </a14:m>
                <a:r>
                  <a:rPr lang="en-US" b="0" dirty="0">
                    <a:latin typeface="Arial" panose="020B0604020202020204" pitchFamily="34" charset="0"/>
                    <a:cs typeface="Arial" panose="020B0604020202020204" pitchFamily="34" charset="0"/>
                  </a:rPr>
                  <a:t> counting by travelling clockwise around the circle from </a:t>
                </a:r>
                <a:r>
                  <a:rPr lang="en-US" dirty="0">
                    <a:latin typeface="Arial" panose="020B0604020202020204" pitchFamily="34" charset="0"/>
                    <a:cs typeface="Arial" panose="020B0604020202020204" pitchFamily="34" charset="0"/>
                  </a:rPr>
                  <a:t>dialect index </a:t>
                </a:r>
                <a14:m>
                  <m:oMath xmlns:m="http://schemas.openxmlformats.org/officeDocument/2006/math">
                    <m:r>
                      <a:rPr lang="en-US" b="0" i="1" smtClean="0">
                        <a:latin typeface="Cambria Math" panose="02040503050406030204" pitchFamily="18" charset="0"/>
                        <a:cs typeface="Arial" panose="020B0604020202020204" pitchFamily="34" charset="0"/>
                      </a:rPr>
                      <m:t>𝑛</m:t>
                    </m:r>
                  </m:oMath>
                </a14:m>
                <a:r>
                  <a:rPr lang="en-US" b="0" dirty="0">
                    <a:latin typeface="Arial" panose="020B0604020202020204" pitchFamily="34" charset="0"/>
                    <a:cs typeface="Arial" panose="020B0604020202020204" pitchFamily="34" charset="0"/>
                  </a:rPr>
                  <a:t> to </a:t>
                </a:r>
                <a14:m>
                  <m:oMath xmlns:m="http://schemas.openxmlformats.org/officeDocument/2006/math">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+1</m:t>
                    </m:r>
                  </m:oMath>
                </a14:m>
                <a:endParaRPr lang="en-US" b="0" dirty="0">
                  <a:latin typeface="Arial" panose="020B0604020202020204" pitchFamily="34" charset="0"/>
                  <a:cs typeface="Arial" panose="020B0604020202020204" pitchFamily="34" charset="0"/>
                </a:endParaRPr>
              </a:p>
              <a:p>
                <a:pPr lvl="1"/>
                <a:endParaRPr lang="en-US"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0CD0931F-BFFD-4D58-B10D-E69E43451989}"/>
                  </a:ext>
                </a:extLst>
              </p:cNvPr>
              <p:cNvSpPr txBox="1">
                <a:spLocks noRot="1" noChangeAspect="1" noMove="1" noResize="1" noEditPoints="1" noAdjustHandles="1" noChangeArrowheads="1" noChangeShapeType="1" noTextEdit="1"/>
              </p:cNvSpPr>
              <p:nvPr/>
            </p:nvSpPr>
            <p:spPr>
              <a:xfrm>
                <a:off x="838200" y="1483475"/>
                <a:ext cx="10515600" cy="2402725"/>
              </a:xfrm>
              <a:prstGeom prst="rect">
                <a:avLst/>
              </a:prstGeom>
              <a:blipFill>
                <a:blip r:embed="rId3"/>
                <a:stretch>
                  <a:fillRect l="-1043" t="-430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8B4EEFE5-7521-4C23-BEF0-5D15001C6D4A}"/>
              </a:ext>
            </a:extLst>
          </p:cNvPr>
          <p:cNvCxnSpPr>
            <a:cxnSpLocks/>
          </p:cNvCxnSpPr>
          <p:nvPr/>
        </p:nvCxnSpPr>
        <p:spPr>
          <a:xfrm>
            <a:off x="5161280" y="3965665"/>
            <a:ext cx="79679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EB47DA7-44A7-43E7-A3AD-66839D0B5C4B}"/>
              </a:ext>
            </a:extLst>
          </p:cNvPr>
          <p:cNvPicPr>
            <a:picLocks noChangeAspect="1"/>
          </p:cNvPicPr>
          <p:nvPr/>
        </p:nvPicPr>
        <p:blipFill>
          <a:blip r:embed="rId4"/>
          <a:stretch>
            <a:fillRect/>
          </a:stretch>
        </p:blipFill>
        <p:spPr>
          <a:xfrm>
            <a:off x="2148206" y="2608553"/>
            <a:ext cx="2405819" cy="2843965"/>
          </a:xfrm>
          <a:prstGeom prst="rect">
            <a:avLst/>
          </a:prstGeom>
        </p:spPr>
      </p:pic>
      <p:pic>
        <p:nvPicPr>
          <p:cNvPr id="8" name="Picture 7">
            <a:extLst>
              <a:ext uri="{FF2B5EF4-FFF2-40B4-BE49-F238E27FC236}">
                <a16:creationId xmlns:a16="http://schemas.microsoft.com/office/drawing/2014/main" id="{44376A48-B299-4716-95F2-52A131E31DE2}"/>
              </a:ext>
            </a:extLst>
          </p:cNvPr>
          <p:cNvPicPr>
            <a:picLocks noChangeAspect="1"/>
          </p:cNvPicPr>
          <p:nvPr/>
        </p:nvPicPr>
        <p:blipFill>
          <a:blip r:embed="rId5"/>
          <a:stretch>
            <a:fillRect/>
          </a:stretch>
        </p:blipFill>
        <p:spPr>
          <a:xfrm>
            <a:off x="6674484" y="2682240"/>
            <a:ext cx="2230560" cy="2660740"/>
          </a:xfrm>
          <a:prstGeom prst="rect">
            <a:avLst/>
          </a:prstGeom>
        </p:spPr>
      </p:pic>
      <p:sp>
        <p:nvSpPr>
          <p:cNvPr id="7" name="Slide Number Placeholder 6">
            <a:extLst>
              <a:ext uri="{FF2B5EF4-FFF2-40B4-BE49-F238E27FC236}">
                <a16:creationId xmlns:a16="http://schemas.microsoft.com/office/drawing/2014/main" id="{E1506D89-96A4-443C-8173-93281771CDDE}"/>
              </a:ext>
            </a:extLst>
          </p:cNvPr>
          <p:cNvSpPr>
            <a:spLocks noGrp="1"/>
          </p:cNvSpPr>
          <p:nvPr>
            <p:ph type="sldNum" sz="quarter" idx="16"/>
          </p:nvPr>
        </p:nvSpPr>
        <p:spPr/>
        <p:txBody>
          <a:bodyPr/>
          <a:lstStyle/>
          <a:p>
            <a:fld id="{9A9EB63F-46B7-A547-A43A-2A11AD26E337}" type="slidenum">
              <a:rPr lang="en-US" smtClean="0"/>
              <a:pPr/>
              <a:t>20</a:t>
            </a:fld>
            <a:r>
              <a:rPr lang="en-US"/>
              <a:t>/29</a:t>
            </a:r>
            <a:endParaRPr lang="en-US" dirty="0"/>
          </a:p>
        </p:txBody>
      </p:sp>
      <p:sp>
        <p:nvSpPr>
          <p:cNvPr id="2" name="Multiplication Sign 1">
            <a:extLst>
              <a:ext uri="{FF2B5EF4-FFF2-40B4-BE49-F238E27FC236}">
                <a16:creationId xmlns:a16="http://schemas.microsoft.com/office/drawing/2014/main" id="{9630CCB5-F5D0-4EFD-B5FE-1ED026EA7E48}"/>
              </a:ext>
            </a:extLst>
          </p:cNvPr>
          <p:cNvSpPr/>
          <p:nvPr/>
        </p:nvSpPr>
        <p:spPr>
          <a:xfrm>
            <a:off x="3400676" y="4895691"/>
            <a:ext cx="286572" cy="253374"/>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Multiplication Sign 8">
            <a:extLst>
              <a:ext uri="{FF2B5EF4-FFF2-40B4-BE49-F238E27FC236}">
                <a16:creationId xmlns:a16="http://schemas.microsoft.com/office/drawing/2014/main" id="{05579E0E-A538-43F6-A4B0-5FBC88B70CC6}"/>
              </a:ext>
            </a:extLst>
          </p:cNvPr>
          <p:cNvSpPr/>
          <p:nvPr/>
        </p:nvSpPr>
        <p:spPr>
          <a:xfrm>
            <a:off x="7934579" y="4883476"/>
            <a:ext cx="286572" cy="253374"/>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3041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Evaluation</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483475"/>
            <a:ext cx="10515600" cy="3134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Setup</a:t>
            </a:r>
          </a:p>
          <a:p>
            <a:pPr lvl="1"/>
            <a:r>
              <a:rPr lang="en-US" dirty="0">
                <a:latin typeface="Arial" panose="020B0604020202020204" pitchFamily="34" charset="0"/>
                <a:ea typeface="Cambria Math" panose="02040503050406030204" pitchFamily="18" charset="0"/>
                <a:cs typeface="Arial" panose="020B0604020202020204" pitchFamily="34" charset="0"/>
              </a:rPr>
              <a:t>2.60GHz Intel(R) Core(TM) CPU i7-9750H 6-core</a:t>
            </a:r>
          </a:p>
          <a:p>
            <a:pPr lvl="1"/>
            <a:r>
              <a:rPr lang="en-US" dirty="0">
                <a:latin typeface="Arial" panose="020B0604020202020204" pitchFamily="34" charset="0"/>
                <a:ea typeface="Cambria Math" panose="02040503050406030204" pitchFamily="18" charset="0"/>
                <a:cs typeface="Arial" panose="020B0604020202020204" pitchFamily="34" charset="0"/>
              </a:rPr>
              <a:t>16 GB memory</a:t>
            </a:r>
          </a:p>
          <a:p>
            <a:pPr lvl="1"/>
            <a:r>
              <a:rPr lang="en-US" dirty="0">
                <a:latin typeface="Arial" panose="020B0604020202020204" pitchFamily="34" charset="0"/>
                <a:ea typeface="Cambria Math" panose="02040503050406030204" pitchFamily="18" charset="0"/>
                <a:cs typeface="Arial" panose="020B0604020202020204" pitchFamily="34" charset="0"/>
              </a:rPr>
              <a:t>OS: Ubuntu 18.04 LTS</a:t>
            </a:r>
          </a:p>
          <a:p>
            <a:r>
              <a:rPr lang="en-US" dirty="0">
                <a:latin typeface="Arial" panose="020B0604020202020204" pitchFamily="34" charset="0"/>
                <a:ea typeface="Cambria Math" panose="02040503050406030204" pitchFamily="18" charset="0"/>
                <a:cs typeface="Arial" panose="020B0604020202020204" pitchFamily="34" charset="0"/>
              </a:rPr>
              <a:t>Target protocol</a:t>
            </a:r>
          </a:p>
          <a:p>
            <a:pPr lvl="1"/>
            <a:r>
              <a:rPr lang="en-US" dirty="0">
                <a:latin typeface="Arial" panose="020B0604020202020204" pitchFamily="34" charset="0"/>
                <a:ea typeface="Cambria Math" panose="02040503050406030204" pitchFamily="18" charset="0"/>
                <a:cs typeface="Arial" panose="020B0604020202020204" pitchFamily="34" charset="0"/>
              </a:rPr>
              <a:t>File transfer protocol (FTP)</a:t>
            </a:r>
          </a:p>
          <a:p>
            <a:pPr lvl="1"/>
            <a:r>
              <a:rPr lang="en-US" dirty="0">
                <a:latin typeface="Arial" panose="020B0604020202020204" pitchFamily="34" charset="0"/>
                <a:ea typeface="Cambria Math" panose="02040503050406030204" pitchFamily="18" charset="0"/>
                <a:cs typeface="Arial" panose="020B0604020202020204" pitchFamily="34" charset="0"/>
              </a:rPr>
              <a:t>Message queuing telemetry transport (MQTT)</a:t>
            </a:r>
          </a:p>
        </p:txBody>
      </p:sp>
      <p:sp>
        <p:nvSpPr>
          <p:cNvPr id="4" name="Slide Number Placeholder 3">
            <a:extLst>
              <a:ext uri="{FF2B5EF4-FFF2-40B4-BE49-F238E27FC236}">
                <a16:creationId xmlns:a16="http://schemas.microsoft.com/office/drawing/2014/main" id="{0D5F3276-330C-45A1-B33E-9A4822CA1872}"/>
              </a:ext>
            </a:extLst>
          </p:cNvPr>
          <p:cNvSpPr>
            <a:spLocks noGrp="1"/>
          </p:cNvSpPr>
          <p:nvPr>
            <p:ph type="sldNum" sz="quarter" idx="16"/>
          </p:nvPr>
        </p:nvSpPr>
        <p:spPr/>
        <p:txBody>
          <a:bodyPr/>
          <a:lstStyle/>
          <a:p>
            <a:fld id="{9A9EB63F-46B7-A547-A43A-2A11AD26E337}" type="slidenum">
              <a:rPr lang="en-US" smtClean="0"/>
              <a:pPr/>
              <a:t>21</a:t>
            </a:fld>
            <a:r>
              <a:rPr lang="en-US"/>
              <a:t>/29</a:t>
            </a:r>
            <a:endParaRPr lang="en-US" dirty="0"/>
          </a:p>
        </p:txBody>
      </p:sp>
    </p:spTree>
    <p:extLst>
      <p:ext uri="{BB962C8B-B14F-4D97-AF65-F5344CB8AC3E}">
        <p14:creationId xmlns:p14="http://schemas.microsoft.com/office/powerpoint/2010/main" val="408439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Evaluation</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483475"/>
            <a:ext cx="10515600" cy="3134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Customized protocol dialects: shuffling</a:t>
            </a:r>
          </a:p>
          <a:p>
            <a:pPr lvl="1"/>
            <a:r>
              <a:rPr lang="en-US" dirty="0">
                <a:latin typeface="Arial" panose="020B0604020202020204" pitchFamily="34" charset="0"/>
                <a:ea typeface="Cambria Math" panose="02040503050406030204" pitchFamily="18" charset="0"/>
                <a:cs typeface="Arial" panose="020B0604020202020204" pitchFamily="34" charset="0"/>
              </a:rPr>
              <a:t>Computing for different FTP GET command</a:t>
            </a:r>
          </a:p>
        </p:txBody>
      </p:sp>
      <p:pic>
        <p:nvPicPr>
          <p:cNvPr id="4" name="Picture 3">
            <a:extLst>
              <a:ext uri="{FF2B5EF4-FFF2-40B4-BE49-F238E27FC236}">
                <a16:creationId xmlns:a16="http://schemas.microsoft.com/office/drawing/2014/main" id="{9D885EA7-BB89-46C2-803E-AA6B3A220502}"/>
              </a:ext>
            </a:extLst>
          </p:cNvPr>
          <p:cNvPicPr>
            <a:picLocks noChangeAspect="1"/>
          </p:cNvPicPr>
          <p:nvPr/>
        </p:nvPicPr>
        <p:blipFill>
          <a:blip r:embed="rId2"/>
          <a:stretch>
            <a:fillRect/>
          </a:stretch>
        </p:blipFill>
        <p:spPr>
          <a:xfrm>
            <a:off x="955805" y="2604655"/>
            <a:ext cx="10296525" cy="2533650"/>
          </a:xfrm>
          <a:prstGeom prst="rect">
            <a:avLst/>
          </a:prstGeom>
        </p:spPr>
      </p:pic>
      <p:sp>
        <p:nvSpPr>
          <p:cNvPr id="6" name="Slide Number Placeholder 5">
            <a:extLst>
              <a:ext uri="{FF2B5EF4-FFF2-40B4-BE49-F238E27FC236}">
                <a16:creationId xmlns:a16="http://schemas.microsoft.com/office/drawing/2014/main" id="{F86C25A5-CBF5-449C-9CDE-491451362525}"/>
              </a:ext>
            </a:extLst>
          </p:cNvPr>
          <p:cNvSpPr>
            <a:spLocks noGrp="1"/>
          </p:cNvSpPr>
          <p:nvPr>
            <p:ph type="sldNum" sz="quarter" idx="16"/>
          </p:nvPr>
        </p:nvSpPr>
        <p:spPr/>
        <p:txBody>
          <a:bodyPr/>
          <a:lstStyle/>
          <a:p>
            <a:fld id="{9A9EB63F-46B7-A547-A43A-2A11AD26E337}" type="slidenum">
              <a:rPr lang="en-US" smtClean="0"/>
              <a:pPr/>
              <a:t>22</a:t>
            </a:fld>
            <a:r>
              <a:rPr lang="en-US"/>
              <a:t>/29</a:t>
            </a:r>
            <a:endParaRPr lang="en-US" dirty="0"/>
          </a:p>
        </p:txBody>
      </p:sp>
    </p:spTree>
    <p:extLst>
      <p:ext uri="{BB962C8B-B14F-4D97-AF65-F5344CB8AC3E}">
        <p14:creationId xmlns:p14="http://schemas.microsoft.com/office/powerpoint/2010/main" val="840475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Evaluation</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483475"/>
            <a:ext cx="10515600" cy="3134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Customized protocol dialects: splitting</a:t>
            </a:r>
          </a:p>
          <a:p>
            <a:pPr lvl="1"/>
            <a:r>
              <a:rPr lang="en-US" dirty="0">
                <a:latin typeface="Arial" panose="020B0604020202020204" pitchFamily="34" charset="0"/>
                <a:ea typeface="Cambria Math" panose="02040503050406030204" pitchFamily="18" charset="0"/>
                <a:cs typeface="Arial" panose="020B0604020202020204" pitchFamily="34" charset="0"/>
              </a:rPr>
              <a:t>Computing for different FTP GET command</a:t>
            </a:r>
          </a:p>
        </p:txBody>
      </p:sp>
      <p:pic>
        <p:nvPicPr>
          <p:cNvPr id="6" name="Picture 5">
            <a:extLst>
              <a:ext uri="{FF2B5EF4-FFF2-40B4-BE49-F238E27FC236}">
                <a16:creationId xmlns:a16="http://schemas.microsoft.com/office/drawing/2014/main" id="{02BF4005-B7C1-4656-9C69-7C6E4B0EDD7F}"/>
              </a:ext>
            </a:extLst>
          </p:cNvPr>
          <p:cNvPicPr>
            <a:picLocks noChangeAspect="1"/>
          </p:cNvPicPr>
          <p:nvPr/>
        </p:nvPicPr>
        <p:blipFill>
          <a:blip r:embed="rId2"/>
          <a:stretch>
            <a:fillRect/>
          </a:stretch>
        </p:blipFill>
        <p:spPr>
          <a:xfrm>
            <a:off x="1073215" y="2537725"/>
            <a:ext cx="10061705" cy="2731927"/>
          </a:xfrm>
          <a:prstGeom prst="rect">
            <a:avLst/>
          </a:prstGeom>
        </p:spPr>
      </p:pic>
      <p:sp>
        <p:nvSpPr>
          <p:cNvPr id="4" name="Slide Number Placeholder 3">
            <a:extLst>
              <a:ext uri="{FF2B5EF4-FFF2-40B4-BE49-F238E27FC236}">
                <a16:creationId xmlns:a16="http://schemas.microsoft.com/office/drawing/2014/main" id="{DB457C29-A150-456B-91C2-731ED42330FB}"/>
              </a:ext>
            </a:extLst>
          </p:cNvPr>
          <p:cNvSpPr>
            <a:spLocks noGrp="1"/>
          </p:cNvSpPr>
          <p:nvPr>
            <p:ph type="sldNum" sz="quarter" idx="16"/>
          </p:nvPr>
        </p:nvSpPr>
        <p:spPr/>
        <p:txBody>
          <a:bodyPr/>
          <a:lstStyle/>
          <a:p>
            <a:fld id="{9A9EB63F-46B7-A547-A43A-2A11AD26E337}" type="slidenum">
              <a:rPr lang="en-US" smtClean="0"/>
              <a:pPr/>
              <a:t>23</a:t>
            </a:fld>
            <a:r>
              <a:rPr lang="en-US"/>
              <a:t>/29</a:t>
            </a:r>
            <a:endParaRPr lang="en-US" dirty="0"/>
          </a:p>
        </p:txBody>
      </p:sp>
    </p:spTree>
    <p:extLst>
      <p:ext uri="{BB962C8B-B14F-4D97-AF65-F5344CB8AC3E}">
        <p14:creationId xmlns:p14="http://schemas.microsoft.com/office/powerpoint/2010/main" val="233313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Evaluation</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483475"/>
            <a:ext cx="10515600" cy="3134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Defend packet erased/missing: self-synchronization </a:t>
            </a:r>
          </a:p>
          <a:p>
            <a:pPr lvl="1"/>
            <a:r>
              <a:rPr lang="en-US" dirty="0">
                <a:latin typeface="Arial" panose="020B0604020202020204" pitchFamily="34" charset="0"/>
                <a:ea typeface="Cambria Math" panose="02040503050406030204" pitchFamily="18" charset="0"/>
                <a:cs typeface="Arial" panose="020B0604020202020204" pitchFamily="34" charset="0"/>
              </a:rPr>
              <a:t>We set Pkt #1 is erased/missing</a:t>
            </a:r>
          </a:p>
          <a:p>
            <a:pPr lvl="1"/>
            <a:r>
              <a:rPr lang="en-US" dirty="0">
                <a:latin typeface="Arial" panose="020B0604020202020204" pitchFamily="34" charset="0"/>
                <a:ea typeface="Cambria Math" panose="02040503050406030204" pitchFamily="18" charset="0"/>
                <a:cs typeface="Arial" panose="020B0604020202020204" pitchFamily="34" charset="0"/>
              </a:rPr>
              <a:t>Pkt #p is the previously sent packet</a:t>
            </a:r>
          </a:p>
        </p:txBody>
      </p:sp>
      <p:pic>
        <p:nvPicPr>
          <p:cNvPr id="4" name="Picture 3">
            <a:extLst>
              <a:ext uri="{FF2B5EF4-FFF2-40B4-BE49-F238E27FC236}">
                <a16:creationId xmlns:a16="http://schemas.microsoft.com/office/drawing/2014/main" id="{54D89DE7-597D-4DB0-A140-56E4E196AA48}"/>
              </a:ext>
            </a:extLst>
          </p:cNvPr>
          <p:cNvPicPr>
            <a:picLocks noChangeAspect="1"/>
          </p:cNvPicPr>
          <p:nvPr/>
        </p:nvPicPr>
        <p:blipFill rotWithShape="1">
          <a:blip r:embed="rId2"/>
          <a:srcRect t="2971"/>
          <a:stretch/>
        </p:blipFill>
        <p:spPr>
          <a:xfrm>
            <a:off x="629098" y="2937506"/>
            <a:ext cx="10949940" cy="2146213"/>
          </a:xfrm>
          <a:prstGeom prst="rect">
            <a:avLst/>
          </a:prstGeom>
        </p:spPr>
      </p:pic>
      <p:sp>
        <p:nvSpPr>
          <p:cNvPr id="6" name="Slide Number Placeholder 5">
            <a:extLst>
              <a:ext uri="{FF2B5EF4-FFF2-40B4-BE49-F238E27FC236}">
                <a16:creationId xmlns:a16="http://schemas.microsoft.com/office/drawing/2014/main" id="{3A806997-D989-453C-B185-E464A0079D9D}"/>
              </a:ext>
            </a:extLst>
          </p:cNvPr>
          <p:cNvSpPr>
            <a:spLocks noGrp="1"/>
          </p:cNvSpPr>
          <p:nvPr>
            <p:ph type="sldNum" sz="quarter" idx="16"/>
          </p:nvPr>
        </p:nvSpPr>
        <p:spPr/>
        <p:txBody>
          <a:bodyPr/>
          <a:lstStyle/>
          <a:p>
            <a:fld id="{9A9EB63F-46B7-A547-A43A-2A11AD26E337}" type="slidenum">
              <a:rPr lang="en-US" smtClean="0"/>
              <a:pPr/>
              <a:t>24</a:t>
            </a:fld>
            <a:r>
              <a:rPr lang="en-US"/>
              <a:t>/29</a:t>
            </a:r>
            <a:endParaRPr lang="en-US" dirty="0"/>
          </a:p>
        </p:txBody>
      </p:sp>
    </p:spTree>
    <p:extLst>
      <p:ext uri="{BB962C8B-B14F-4D97-AF65-F5344CB8AC3E}">
        <p14:creationId xmlns:p14="http://schemas.microsoft.com/office/powerpoint/2010/main" val="761266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Evaluation</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483475"/>
            <a:ext cx="10515600" cy="3134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Defend DoS attack: MQTT</a:t>
            </a:r>
          </a:p>
          <a:p>
            <a:pPr lvl="1"/>
            <a:r>
              <a:rPr lang="en-US" dirty="0">
                <a:latin typeface="Arial" panose="020B0604020202020204" pitchFamily="34" charset="0"/>
                <a:ea typeface="Cambria Math" panose="02040503050406030204" pitchFamily="18" charset="0"/>
                <a:cs typeface="Arial" panose="020B0604020202020204" pitchFamily="34" charset="0"/>
              </a:rPr>
              <a:t>The attacker MQTT client flush the modified MQTT server to exhaust its buffer by continuously sending CONNECT packet</a:t>
            </a:r>
          </a:p>
          <a:p>
            <a:pPr lvl="1"/>
            <a:r>
              <a:rPr lang="en-US" dirty="0">
                <a:latin typeface="Arial" panose="020B0604020202020204" pitchFamily="34" charset="0"/>
                <a:ea typeface="Cambria Math" panose="02040503050406030204" pitchFamily="18" charset="0"/>
                <a:cs typeface="Arial" panose="020B0604020202020204" pitchFamily="34" charset="0"/>
              </a:rPr>
              <a:t>Attack failed: Cannot pass the dialect index check</a:t>
            </a:r>
          </a:p>
          <a:p>
            <a:pPr lvl="1"/>
            <a:endParaRPr lang="en-US" dirty="0">
              <a:latin typeface="Arial" panose="020B0604020202020204" pitchFamily="34" charset="0"/>
              <a:ea typeface="Cambria Math" panose="02040503050406030204" pitchFamily="18" charset="0"/>
              <a:cs typeface="Arial" panose="020B0604020202020204" pitchFamily="34" charset="0"/>
            </a:endParaRPr>
          </a:p>
        </p:txBody>
      </p:sp>
      <p:pic>
        <p:nvPicPr>
          <p:cNvPr id="4" name="Picture 3">
            <a:extLst>
              <a:ext uri="{FF2B5EF4-FFF2-40B4-BE49-F238E27FC236}">
                <a16:creationId xmlns:a16="http://schemas.microsoft.com/office/drawing/2014/main" id="{E64809B3-2822-4101-973C-6C760F438D4E}"/>
              </a:ext>
            </a:extLst>
          </p:cNvPr>
          <p:cNvPicPr>
            <a:picLocks noChangeAspect="1"/>
          </p:cNvPicPr>
          <p:nvPr/>
        </p:nvPicPr>
        <p:blipFill>
          <a:blip r:embed="rId2"/>
          <a:stretch>
            <a:fillRect/>
          </a:stretch>
        </p:blipFill>
        <p:spPr>
          <a:xfrm>
            <a:off x="2385060" y="3239058"/>
            <a:ext cx="7273290" cy="2046452"/>
          </a:xfrm>
          <a:prstGeom prst="rect">
            <a:avLst/>
          </a:prstGeom>
        </p:spPr>
      </p:pic>
      <p:sp>
        <p:nvSpPr>
          <p:cNvPr id="7" name="Rectangle 6">
            <a:extLst>
              <a:ext uri="{FF2B5EF4-FFF2-40B4-BE49-F238E27FC236}">
                <a16:creationId xmlns:a16="http://schemas.microsoft.com/office/drawing/2014/main" id="{75AC75FC-EDF2-4C09-9403-83EE73740CD4}"/>
              </a:ext>
            </a:extLst>
          </p:cNvPr>
          <p:cNvSpPr/>
          <p:nvPr/>
        </p:nvSpPr>
        <p:spPr>
          <a:xfrm>
            <a:off x="2301240" y="4909705"/>
            <a:ext cx="4015740" cy="46482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073A0B4-064B-40CC-86EB-5662FC0B3092}"/>
              </a:ext>
            </a:extLst>
          </p:cNvPr>
          <p:cNvSpPr>
            <a:spLocks noGrp="1"/>
          </p:cNvSpPr>
          <p:nvPr>
            <p:ph type="sldNum" sz="quarter" idx="16"/>
          </p:nvPr>
        </p:nvSpPr>
        <p:spPr/>
        <p:txBody>
          <a:bodyPr/>
          <a:lstStyle/>
          <a:p>
            <a:fld id="{9A9EB63F-46B7-A547-A43A-2A11AD26E337}" type="slidenum">
              <a:rPr lang="en-US" smtClean="0"/>
              <a:pPr/>
              <a:t>25</a:t>
            </a:fld>
            <a:r>
              <a:rPr lang="en-US"/>
              <a:t>/29</a:t>
            </a:r>
            <a:endParaRPr lang="en-US" dirty="0"/>
          </a:p>
        </p:txBody>
      </p:sp>
    </p:spTree>
    <p:extLst>
      <p:ext uri="{BB962C8B-B14F-4D97-AF65-F5344CB8AC3E}">
        <p14:creationId xmlns:p14="http://schemas.microsoft.com/office/powerpoint/2010/main" val="42074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Evaluation</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483475"/>
            <a:ext cx="10515600" cy="3134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Overhead: Compare with standard FTP implementation</a:t>
            </a:r>
          </a:p>
          <a:p>
            <a:pPr lvl="1"/>
            <a:r>
              <a:rPr lang="en-US" dirty="0">
                <a:latin typeface="Arial" panose="020B0604020202020204" pitchFamily="34" charset="0"/>
                <a:ea typeface="Cambria Math" panose="02040503050406030204" pitchFamily="18" charset="0"/>
                <a:cs typeface="Arial" panose="020B0604020202020204" pitchFamily="34" charset="0"/>
              </a:rPr>
              <a:t>Test on the server-side</a:t>
            </a:r>
          </a:p>
          <a:p>
            <a:pPr lvl="1"/>
            <a:r>
              <a:rPr lang="en-US" dirty="0">
                <a:latin typeface="Arial" panose="020B0604020202020204" pitchFamily="34" charset="0"/>
                <a:ea typeface="Cambria Math" panose="02040503050406030204" pitchFamily="18" charset="0"/>
                <a:cs typeface="Arial" panose="020B0604020202020204" pitchFamily="34" charset="0"/>
              </a:rPr>
              <a:t>Run each experiment four times and record the average overhead</a:t>
            </a:r>
          </a:p>
          <a:p>
            <a:pPr lvl="1"/>
            <a:r>
              <a:rPr lang="en-US" dirty="0">
                <a:latin typeface="Arial" panose="020B0604020202020204" pitchFamily="34" charset="0"/>
                <a:ea typeface="Cambria Math" panose="02040503050406030204" pitchFamily="18" charset="0"/>
                <a:cs typeface="Arial" panose="020B0604020202020204" pitchFamily="34" charset="0"/>
              </a:rPr>
              <a:t>Execute one billion FTP GET commands to retrieve a small text fil</a:t>
            </a:r>
            <a:r>
              <a:rPr lang="en-US" altLang="zh-CN" dirty="0">
                <a:latin typeface="Arial" panose="020B0604020202020204" pitchFamily="34" charset="0"/>
                <a:ea typeface="Cambria Math" panose="02040503050406030204" pitchFamily="18" charset="0"/>
                <a:cs typeface="Arial" panose="020B0604020202020204" pitchFamily="34" charset="0"/>
              </a:rPr>
              <a:t>e</a:t>
            </a:r>
            <a:endParaRPr lang="en-US" dirty="0">
              <a:latin typeface="Arial" panose="020B0604020202020204" pitchFamily="34" charset="0"/>
              <a:ea typeface="Cambria Math" panose="02040503050406030204" pitchFamily="18" charset="0"/>
              <a:cs typeface="Arial" panose="020B0604020202020204" pitchFamily="34" charset="0"/>
            </a:endParaRPr>
          </a:p>
          <a:p>
            <a:pPr lvl="1"/>
            <a:endParaRPr lang="en-US" dirty="0">
              <a:latin typeface="Arial" panose="020B0604020202020204" pitchFamily="34" charset="0"/>
              <a:ea typeface="Cambria Math" panose="02040503050406030204" pitchFamily="18" charset="0"/>
              <a:cs typeface="Arial" panose="020B0604020202020204" pitchFamily="34" charset="0"/>
            </a:endParaRPr>
          </a:p>
        </p:txBody>
      </p:sp>
      <p:pic>
        <p:nvPicPr>
          <p:cNvPr id="6" name="Picture 5">
            <a:extLst>
              <a:ext uri="{FF2B5EF4-FFF2-40B4-BE49-F238E27FC236}">
                <a16:creationId xmlns:a16="http://schemas.microsoft.com/office/drawing/2014/main" id="{B351DED9-4C8F-45DF-A731-75E594F4EA3A}"/>
              </a:ext>
            </a:extLst>
          </p:cNvPr>
          <p:cNvPicPr>
            <a:picLocks noChangeAspect="1"/>
          </p:cNvPicPr>
          <p:nvPr/>
        </p:nvPicPr>
        <p:blipFill>
          <a:blip r:embed="rId3"/>
          <a:stretch>
            <a:fillRect/>
          </a:stretch>
        </p:blipFill>
        <p:spPr>
          <a:xfrm>
            <a:off x="2035969" y="3187388"/>
            <a:ext cx="8120062" cy="2187137"/>
          </a:xfrm>
          <a:prstGeom prst="rect">
            <a:avLst/>
          </a:prstGeom>
        </p:spPr>
      </p:pic>
      <p:sp>
        <p:nvSpPr>
          <p:cNvPr id="4" name="Slide Number Placeholder 3">
            <a:extLst>
              <a:ext uri="{FF2B5EF4-FFF2-40B4-BE49-F238E27FC236}">
                <a16:creationId xmlns:a16="http://schemas.microsoft.com/office/drawing/2014/main" id="{A03DEEF4-89E6-4F7C-B84D-1B7F10294596}"/>
              </a:ext>
            </a:extLst>
          </p:cNvPr>
          <p:cNvSpPr>
            <a:spLocks noGrp="1"/>
          </p:cNvSpPr>
          <p:nvPr>
            <p:ph type="sldNum" sz="quarter" idx="16"/>
          </p:nvPr>
        </p:nvSpPr>
        <p:spPr/>
        <p:txBody>
          <a:bodyPr/>
          <a:lstStyle/>
          <a:p>
            <a:fld id="{9A9EB63F-46B7-A547-A43A-2A11AD26E337}" type="slidenum">
              <a:rPr lang="en-US" smtClean="0"/>
              <a:pPr/>
              <a:t>26</a:t>
            </a:fld>
            <a:r>
              <a:rPr lang="en-US"/>
              <a:t>/29</a:t>
            </a:r>
            <a:endParaRPr lang="en-US" dirty="0"/>
          </a:p>
        </p:txBody>
      </p:sp>
    </p:spTree>
    <p:extLst>
      <p:ext uri="{BB962C8B-B14F-4D97-AF65-F5344CB8AC3E}">
        <p14:creationId xmlns:p14="http://schemas.microsoft.com/office/powerpoint/2010/main" val="2039801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Conclusion</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508875"/>
            <a:ext cx="10515600" cy="3881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We design and evaluate a novel moving target defense framework, MPD, which generates sufficient customized protocol dialects </a:t>
            </a:r>
          </a:p>
          <a:p>
            <a:endParaRPr lang="en-US" sz="1400" dirty="0">
              <a:latin typeface="Arial" panose="020B0604020202020204" pitchFamily="34" charset="0"/>
              <a:ea typeface="Cambria Math" panose="02040503050406030204" pitchFamily="18" charset="0"/>
              <a:cs typeface="Arial" panose="020B0604020202020204" pitchFamily="34" charset="0"/>
            </a:endParaRPr>
          </a:p>
          <a:p>
            <a:r>
              <a:rPr lang="en-US" dirty="0">
                <a:latin typeface="Arial" panose="020B0604020202020204" pitchFamily="34" charset="0"/>
                <a:ea typeface="Cambria Math" panose="02040503050406030204" pitchFamily="18" charset="0"/>
                <a:cs typeface="Arial" panose="020B0604020202020204" pitchFamily="34" charset="0"/>
              </a:rPr>
              <a:t>MPD can dynamically select dialects in a self-synchronous manner</a:t>
            </a:r>
          </a:p>
          <a:p>
            <a:endParaRPr lang="en-US" sz="1400" dirty="0">
              <a:latin typeface="Arial" panose="020B0604020202020204" pitchFamily="34" charset="0"/>
              <a:ea typeface="Cambria Math" panose="02040503050406030204" pitchFamily="18" charset="0"/>
              <a:cs typeface="Arial" panose="020B0604020202020204" pitchFamily="34" charset="0"/>
            </a:endParaRPr>
          </a:p>
          <a:p>
            <a:r>
              <a:rPr lang="en-US" dirty="0">
                <a:latin typeface="Arial" panose="020B0604020202020204" pitchFamily="34" charset="0"/>
                <a:ea typeface="Cambria Math" panose="02040503050406030204" pitchFamily="18" charset="0"/>
                <a:cs typeface="Arial" panose="020B0604020202020204" pitchFamily="34" charset="0"/>
              </a:rPr>
              <a:t>Experiment results using FTP and MQTT indicate that MPD can harden the security while incurring low execution overhead</a:t>
            </a:r>
          </a:p>
          <a:p>
            <a:endParaRPr lang="en-US" dirty="0">
              <a:latin typeface="Arial" panose="020B0604020202020204" pitchFamily="34" charset="0"/>
              <a:ea typeface="Cambria Math" panose="02040503050406030204" pitchFamily="18" charset="0"/>
              <a:cs typeface="Arial" panose="020B0604020202020204" pitchFamily="34" charset="0"/>
            </a:endParaRPr>
          </a:p>
        </p:txBody>
      </p:sp>
      <p:sp>
        <p:nvSpPr>
          <p:cNvPr id="4" name="Slide Number Placeholder 3">
            <a:extLst>
              <a:ext uri="{FF2B5EF4-FFF2-40B4-BE49-F238E27FC236}">
                <a16:creationId xmlns:a16="http://schemas.microsoft.com/office/drawing/2014/main" id="{4F9DD3DD-2A8F-48DD-BBA4-92EB28475740}"/>
              </a:ext>
            </a:extLst>
          </p:cNvPr>
          <p:cNvSpPr>
            <a:spLocks noGrp="1"/>
          </p:cNvSpPr>
          <p:nvPr>
            <p:ph type="sldNum" sz="quarter" idx="16"/>
          </p:nvPr>
        </p:nvSpPr>
        <p:spPr/>
        <p:txBody>
          <a:bodyPr/>
          <a:lstStyle/>
          <a:p>
            <a:fld id="{9A9EB63F-46B7-A547-A43A-2A11AD26E337}" type="slidenum">
              <a:rPr lang="en-US" smtClean="0"/>
              <a:pPr/>
              <a:t>27</a:t>
            </a:fld>
            <a:r>
              <a:rPr lang="en-US"/>
              <a:t>/29</a:t>
            </a:r>
            <a:endParaRPr lang="en-US" dirty="0"/>
          </a:p>
        </p:txBody>
      </p:sp>
    </p:spTree>
    <p:extLst>
      <p:ext uri="{BB962C8B-B14F-4D97-AF65-F5344CB8AC3E}">
        <p14:creationId xmlns:p14="http://schemas.microsoft.com/office/powerpoint/2010/main" val="689190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Future Work</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2331720"/>
            <a:ext cx="10515600" cy="23317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ea typeface="Cambria Math" panose="02040503050406030204" pitchFamily="18" charset="0"/>
                <a:cs typeface="Arial" panose="020B0604020202020204" pitchFamily="34" charset="0"/>
              </a:rPr>
              <a:t>Integrating MDP into other protocols</a:t>
            </a:r>
          </a:p>
          <a:p>
            <a:endParaRPr lang="en-US" dirty="0">
              <a:latin typeface="Arial" panose="020B0604020202020204" pitchFamily="34" charset="0"/>
              <a:ea typeface="Cambria Math" panose="02040503050406030204" pitchFamily="18" charset="0"/>
              <a:cs typeface="Arial" panose="020B0604020202020204" pitchFamily="34" charset="0"/>
            </a:endParaRPr>
          </a:p>
          <a:p>
            <a:r>
              <a:rPr lang="en-US" dirty="0">
                <a:latin typeface="Arial" panose="020B0604020202020204" pitchFamily="34" charset="0"/>
                <a:ea typeface="Cambria Math" panose="02040503050406030204" pitchFamily="18" charset="0"/>
                <a:cs typeface="Arial" panose="020B0604020202020204" pitchFamily="34" charset="0"/>
              </a:rPr>
              <a:t>Exploring different pseudo-random number generators</a:t>
            </a:r>
          </a:p>
        </p:txBody>
      </p:sp>
      <p:sp>
        <p:nvSpPr>
          <p:cNvPr id="4" name="Slide Number Placeholder 3">
            <a:extLst>
              <a:ext uri="{FF2B5EF4-FFF2-40B4-BE49-F238E27FC236}">
                <a16:creationId xmlns:a16="http://schemas.microsoft.com/office/drawing/2014/main" id="{2B2B8DD8-C8D7-439C-9D23-337538B4A3EA}"/>
              </a:ext>
            </a:extLst>
          </p:cNvPr>
          <p:cNvSpPr>
            <a:spLocks noGrp="1"/>
          </p:cNvSpPr>
          <p:nvPr>
            <p:ph type="sldNum" sz="quarter" idx="16"/>
          </p:nvPr>
        </p:nvSpPr>
        <p:spPr/>
        <p:txBody>
          <a:bodyPr/>
          <a:lstStyle/>
          <a:p>
            <a:fld id="{9A9EB63F-46B7-A547-A43A-2A11AD26E337}" type="slidenum">
              <a:rPr lang="en-US" smtClean="0"/>
              <a:pPr/>
              <a:t>28</a:t>
            </a:fld>
            <a:r>
              <a:rPr lang="en-US"/>
              <a:t>/29</a:t>
            </a:r>
            <a:endParaRPr lang="en-US" dirty="0"/>
          </a:p>
        </p:txBody>
      </p:sp>
    </p:spTree>
    <p:extLst>
      <p:ext uri="{BB962C8B-B14F-4D97-AF65-F5344CB8AC3E}">
        <p14:creationId xmlns:p14="http://schemas.microsoft.com/office/powerpoint/2010/main" val="3220372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73C819-E51C-4A9C-836B-AAF0608D935B}"/>
              </a:ext>
            </a:extLst>
          </p:cNvPr>
          <p:cNvSpPr>
            <a:spLocks noGrp="1"/>
          </p:cNvSpPr>
          <p:nvPr>
            <p:ph type="title"/>
          </p:nvPr>
        </p:nvSpPr>
        <p:spPr>
          <a:xfrm>
            <a:off x="846268" y="2374750"/>
            <a:ext cx="10499463" cy="1054250"/>
          </a:xfrm>
        </p:spPr>
        <p:txBody>
          <a:bodyPr>
            <a:normAutofit/>
          </a:bodyPr>
          <a:lstStyle/>
          <a:p>
            <a:pPr algn="ctr"/>
            <a:r>
              <a:rPr lang="en-US" dirty="0"/>
              <a:t>Thank you!</a:t>
            </a:r>
          </a:p>
        </p:txBody>
      </p:sp>
      <p:sp>
        <p:nvSpPr>
          <p:cNvPr id="4" name="Slide Number Placeholder 3">
            <a:extLst>
              <a:ext uri="{FF2B5EF4-FFF2-40B4-BE49-F238E27FC236}">
                <a16:creationId xmlns:a16="http://schemas.microsoft.com/office/drawing/2014/main" id="{F01F8B5C-4214-4FA4-82FE-9788DF93514D}"/>
              </a:ext>
            </a:extLst>
          </p:cNvPr>
          <p:cNvSpPr>
            <a:spLocks noGrp="1"/>
          </p:cNvSpPr>
          <p:nvPr>
            <p:ph type="sldNum" sz="quarter" idx="16"/>
          </p:nvPr>
        </p:nvSpPr>
        <p:spPr/>
        <p:txBody>
          <a:bodyPr/>
          <a:lstStyle/>
          <a:p>
            <a:fld id="{9A9EB63F-46B7-A547-A43A-2A11AD26E337}" type="slidenum">
              <a:rPr lang="en-US" smtClean="0"/>
              <a:pPr/>
              <a:t>29</a:t>
            </a:fld>
            <a:r>
              <a:rPr lang="en-US"/>
              <a:t>/29</a:t>
            </a:r>
            <a:endParaRPr lang="en-US" dirty="0"/>
          </a:p>
        </p:txBody>
      </p:sp>
    </p:spTree>
    <p:extLst>
      <p:ext uri="{BB962C8B-B14F-4D97-AF65-F5344CB8AC3E}">
        <p14:creationId xmlns:p14="http://schemas.microsoft.com/office/powerpoint/2010/main" val="1512156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Dynamic defense method is needed</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825625"/>
            <a:ext cx="10515600" cy="31684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IoT related vulnerabilities are common</a:t>
            </a:r>
          </a:p>
          <a:p>
            <a:pPr lvl="1"/>
            <a:r>
              <a:rPr lang="en-US" dirty="0">
                <a:latin typeface="Arial" panose="020B0604020202020204" pitchFamily="34" charset="0"/>
                <a:cs typeface="Arial" panose="020B0604020202020204" pitchFamily="34" charset="0"/>
              </a:rPr>
              <a:t>Denial of services attack and reconnaissance attack</a:t>
            </a:r>
            <a:r>
              <a:rPr lang="en-US" baseline="30000" dirty="0">
                <a:latin typeface="Arial" panose="020B0604020202020204" pitchFamily="34" charset="0"/>
                <a:cs typeface="Arial" panose="020B0604020202020204" pitchFamily="34" charset="0"/>
              </a:rPr>
              <a:t>[1]</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Moving target defense (MTD) will diversify the attack surfaces</a:t>
            </a:r>
          </a:p>
          <a:p>
            <a:pPr lvl="1"/>
            <a:r>
              <a:rPr lang="en-US" dirty="0">
                <a:latin typeface="Arial" panose="020B0604020202020204" pitchFamily="34" charset="0"/>
                <a:cs typeface="Arial" panose="020B0604020202020204" pitchFamily="34" charset="0"/>
              </a:rPr>
              <a:t>MTD will randomly change the properties of target configuration</a:t>
            </a:r>
          </a:p>
          <a:p>
            <a:pPr lvl="1"/>
            <a:r>
              <a:rPr lang="en-US" dirty="0">
                <a:latin typeface="Arial" panose="020B0604020202020204" pitchFamily="34" charset="0"/>
                <a:cs typeface="Arial" panose="020B0604020202020204" pitchFamily="34" charset="0"/>
              </a:rPr>
              <a:t>Constantly evolving defense will decrease the attack efficiency</a:t>
            </a:r>
          </a:p>
          <a:p>
            <a:pPr lvl="1"/>
            <a:r>
              <a:rPr lang="en-US" dirty="0">
                <a:latin typeface="Arial" panose="020B0604020202020204" pitchFamily="34" charset="0"/>
                <a:cs typeface="Arial" panose="020B0604020202020204" pitchFamily="34" charset="0"/>
              </a:rPr>
              <a:t>Example: changing IP addresses and ports to realize random port and address hoping</a:t>
            </a:r>
            <a:r>
              <a:rPr lang="en-US" baseline="30000" dirty="0">
                <a:latin typeface="Arial" panose="020B0604020202020204" pitchFamily="34" charset="0"/>
                <a:cs typeface="Arial" panose="020B0604020202020204" pitchFamily="34" charset="0"/>
              </a:rPr>
              <a:t>[2]</a:t>
            </a:r>
          </a:p>
          <a:p>
            <a:pPr lvl="1"/>
            <a:endParaRPr lang="en-US"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D909B35D-FB77-41B4-92F4-3F429067BEE9}"/>
              </a:ext>
            </a:extLst>
          </p:cNvPr>
          <p:cNvSpPr txBox="1">
            <a:spLocks/>
          </p:cNvSpPr>
          <p:nvPr/>
        </p:nvSpPr>
        <p:spPr>
          <a:xfrm>
            <a:off x="81280" y="5550473"/>
            <a:ext cx="10515600" cy="784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bg1"/>
                </a:solidFill>
                <a:latin typeface="Arial" panose="020B0604020202020204" pitchFamily="34" charset="0"/>
                <a:cs typeface="Arial" panose="020B0604020202020204" pitchFamily="34" charset="0"/>
              </a:rPr>
              <a:t>[1] </a:t>
            </a:r>
            <a:r>
              <a:rPr lang="en-US" sz="1050" dirty="0" err="1">
                <a:solidFill>
                  <a:schemeClr val="bg1"/>
                </a:solidFill>
                <a:latin typeface="Arial" panose="020B0604020202020204" pitchFamily="34" charset="0"/>
                <a:cs typeface="Arial" panose="020B0604020202020204" pitchFamily="34" charset="0"/>
              </a:rPr>
              <a:t>Meneghello</a:t>
            </a:r>
            <a:r>
              <a:rPr lang="en-US" sz="1050" dirty="0">
                <a:solidFill>
                  <a:schemeClr val="bg1"/>
                </a:solidFill>
                <a:latin typeface="Arial" panose="020B0604020202020204" pitchFamily="34" charset="0"/>
                <a:cs typeface="Arial" panose="020B0604020202020204" pitchFamily="34" charset="0"/>
              </a:rPr>
              <a:t>, F., </a:t>
            </a:r>
            <a:r>
              <a:rPr lang="en-US" sz="1050" dirty="0" err="1">
                <a:solidFill>
                  <a:schemeClr val="bg1"/>
                </a:solidFill>
                <a:latin typeface="Arial" panose="020B0604020202020204" pitchFamily="34" charset="0"/>
                <a:cs typeface="Arial" panose="020B0604020202020204" pitchFamily="34" charset="0"/>
              </a:rPr>
              <a:t>Calore</a:t>
            </a:r>
            <a:r>
              <a:rPr lang="en-US" sz="1050" dirty="0">
                <a:solidFill>
                  <a:schemeClr val="bg1"/>
                </a:solidFill>
                <a:latin typeface="Arial" panose="020B0604020202020204" pitchFamily="34" charset="0"/>
                <a:cs typeface="Arial" panose="020B0604020202020204" pitchFamily="34" charset="0"/>
              </a:rPr>
              <a:t>, M., Zucchetto, D., </a:t>
            </a:r>
            <a:r>
              <a:rPr lang="en-US" sz="1050" dirty="0" err="1">
                <a:solidFill>
                  <a:schemeClr val="bg1"/>
                </a:solidFill>
                <a:latin typeface="Arial" panose="020B0604020202020204" pitchFamily="34" charset="0"/>
                <a:cs typeface="Arial" panose="020B0604020202020204" pitchFamily="34" charset="0"/>
              </a:rPr>
              <a:t>Polese</a:t>
            </a:r>
            <a:r>
              <a:rPr lang="en-US" sz="1050" dirty="0">
                <a:solidFill>
                  <a:schemeClr val="bg1"/>
                </a:solidFill>
                <a:latin typeface="Arial" panose="020B0604020202020204" pitchFamily="34" charset="0"/>
                <a:cs typeface="Arial" panose="020B0604020202020204" pitchFamily="34" charset="0"/>
              </a:rPr>
              <a:t>, M., </a:t>
            </a:r>
            <a:r>
              <a:rPr lang="en-US" sz="1050" dirty="0" err="1">
                <a:solidFill>
                  <a:schemeClr val="bg1"/>
                </a:solidFill>
                <a:latin typeface="Arial" panose="020B0604020202020204" pitchFamily="34" charset="0"/>
                <a:cs typeface="Arial" panose="020B0604020202020204" pitchFamily="34" charset="0"/>
              </a:rPr>
              <a:t>Zanella</a:t>
            </a:r>
            <a:r>
              <a:rPr lang="en-US" sz="1050" dirty="0">
                <a:solidFill>
                  <a:schemeClr val="bg1"/>
                </a:solidFill>
                <a:latin typeface="Arial" panose="020B0604020202020204" pitchFamily="34" charset="0"/>
                <a:cs typeface="Arial" panose="020B0604020202020204" pitchFamily="34" charset="0"/>
              </a:rPr>
              <a:t>, A.: IoT: Internet of threats? a survey of practical security vulnerabilities in real IoT devices. IEEE Internet of Things Journal 6(5), 8182{8201 (2019)</a:t>
            </a:r>
          </a:p>
          <a:p>
            <a:pPr marL="0" indent="0">
              <a:buNone/>
            </a:pPr>
            <a:r>
              <a:rPr lang="en-US" sz="1050" dirty="0">
                <a:solidFill>
                  <a:schemeClr val="bg1"/>
                </a:solidFill>
                <a:latin typeface="Arial" panose="020B0604020202020204" pitchFamily="34" charset="0"/>
                <a:cs typeface="Arial" panose="020B0604020202020204" pitchFamily="34" charset="0"/>
              </a:rPr>
              <a:t>[2] Luo, Y.B., Wang, B.S., Wang, X.F., Hu, X.F., Cai, G.L., Sun, H.: RPAH: Random port and address hopping for thwarting internal and external adversaries. In: 2015 IEEE </a:t>
            </a:r>
            <a:r>
              <a:rPr lang="en-US" sz="1050" dirty="0" err="1">
                <a:solidFill>
                  <a:schemeClr val="bg1"/>
                </a:solidFill>
                <a:latin typeface="Arial" panose="020B0604020202020204" pitchFamily="34" charset="0"/>
                <a:cs typeface="Arial" panose="020B0604020202020204" pitchFamily="34" charset="0"/>
              </a:rPr>
              <a:t>Trustcom</a:t>
            </a:r>
            <a:r>
              <a:rPr lang="en-US" sz="1050" dirty="0">
                <a:solidFill>
                  <a:schemeClr val="bg1"/>
                </a:solidFill>
                <a:latin typeface="Arial" panose="020B0604020202020204" pitchFamily="34" charset="0"/>
                <a:cs typeface="Arial" panose="020B0604020202020204" pitchFamily="34" charset="0"/>
              </a:rPr>
              <a:t>/</a:t>
            </a:r>
            <a:r>
              <a:rPr lang="en-US" sz="1050" dirty="0" err="1">
                <a:solidFill>
                  <a:schemeClr val="bg1"/>
                </a:solidFill>
                <a:latin typeface="Arial" panose="020B0604020202020204" pitchFamily="34" charset="0"/>
                <a:cs typeface="Arial" panose="020B0604020202020204" pitchFamily="34" charset="0"/>
              </a:rPr>
              <a:t>BigDataSE</a:t>
            </a:r>
            <a:r>
              <a:rPr lang="en-US" sz="1050" dirty="0">
                <a:solidFill>
                  <a:schemeClr val="bg1"/>
                </a:solidFill>
                <a:latin typeface="Arial" panose="020B0604020202020204" pitchFamily="34" charset="0"/>
                <a:cs typeface="Arial" panose="020B0604020202020204" pitchFamily="34" charset="0"/>
              </a:rPr>
              <a:t>/ISPA. vol. 1, pp. 263{270. IEEE (2015)</a:t>
            </a:r>
          </a:p>
          <a:p>
            <a:pPr lvl="1"/>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F5D0EA2-F8AC-43AB-89EB-BC1826AA9929}"/>
              </a:ext>
            </a:extLst>
          </p:cNvPr>
          <p:cNvSpPr>
            <a:spLocks noGrp="1"/>
          </p:cNvSpPr>
          <p:nvPr>
            <p:ph type="sldNum" sz="quarter" idx="16"/>
          </p:nvPr>
        </p:nvSpPr>
        <p:spPr/>
        <p:txBody>
          <a:bodyPr/>
          <a:lstStyle/>
          <a:p>
            <a:fld id="{9A9EB63F-46B7-A547-A43A-2A11AD26E337}" type="slidenum">
              <a:rPr lang="en-US" smtClean="0"/>
              <a:pPr/>
              <a:t>3</a:t>
            </a:fld>
            <a:r>
              <a:rPr lang="en-US"/>
              <a:t>/29</a:t>
            </a:r>
            <a:endParaRPr lang="en-US" dirty="0"/>
          </a:p>
        </p:txBody>
      </p:sp>
    </p:spTree>
    <p:extLst>
      <p:ext uri="{BB962C8B-B14F-4D97-AF65-F5344CB8AC3E}">
        <p14:creationId xmlns:p14="http://schemas.microsoft.com/office/powerpoint/2010/main" val="2546035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Motivation</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566544"/>
            <a:ext cx="10515600" cy="37725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Regular MTD methods have limitations</a:t>
            </a:r>
          </a:p>
          <a:p>
            <a:pPr lvl="1"/>
            <a:r>
              <a:rPr lang="en-US" dirty="0">
                <a:latin typeface="Arial" panose="020B0604020202020204" pitchFamily="34" charset="0"/>
                <a:cs typeface="Arial" panose="020B0604020202020204" pitchFamily="34" charset="0"/>
              </a:rPr>
              <a:t>The configurations of low-level attributes (IP addresses, port numbers, etc.) restrict the defense diversity</a:t>
            </a:r>
            <a:endParaRPr lang="en-US" sz="12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Security threats in IoT protocols</a:t>
            </a:r>
          </a:p>
          <a:p>
            <a:pPr lvl="1"/>
            <a:r>
              <a:rPr lang="en-US" dirty="0">
                <a:latin typeface="Arial" panose="020B0604020202020204" pitchFamily="34" charset="0"/>
                <a:cs typeface="Arial" panose="020B0604020202020204" pitchFamily="34" charset="0"/>
              </a:rPr>
              <a:t>Many low-end IoT products do not have strong security mechanisms embedded</a:t>
            </a:r>
            <a:endParaRPr lang="en-US" sz="12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Customizing standard protocol can create more variations</a:t>
            </a:r>
          </a:p>
          <a:p>
            <a:pPr lvl="1"/>
            <a:r>
              <a:rPr lang="en-US" dirty="0">
                <a:latin typeface="Arial" panose="020B0604020202020204" pitchFamily="34" charset="0"/>
                <a:cs typeface="Arial" panose="020B0604020202020204" pitchFamily="34" charset="0"/>
              </a:rPr>
              <a:t>Leveraging application-layer properties</a:t>
            </a:r>
          </a:p>
          <a:p>
            <a:pPr lvl="1"/>
            <a:r>
              <a:rPr lang="en-US" dirty="0">
                <a:latin typeface="Arial" panose="020B0604020202020204" pitchFamily="34" charset="0"/>
                <a:cs typeface="Arial" panose="020B0604020202020204" pitchFamily="34" charset="0"/>
              </a:rPr>
              <a:t>Selecting customized protocol with MTD dynamically</a:t>
            </a:r>
          </a:p>
        </p:txBody>
      </p:sp>
      <p:sp>
        <p:nvSpPr>
          <p:cNvPr id="4" name="Slide Number Placeholder 3">
            <a:extLst>
              <a:ext uri="{FF2B5EF4-FFF2-40B4-BE49-F238E27FC236}">
                <a16:creationId xmlns:a16="http://schemas.microsoft.com/office/drawing/2014/main" id="{99BF6DA2-8CE3-4EE5-9E5D-F0D07B8B80FC}"/>
              </a:ext>
            </a:extLst>
          </p:cNvPr>
          <p:cNvSpPr>
            <a:spLocks noGrp="1"/>
          </p:cNvSpPr>
          <p:nvPr>
            <p:ph type="sldNum" sz="quarter" idx="16"/>
          </p:nvPr>
        </p:nvSpPr>
        <p:spPr/>
        <p:txBody>
          <a:bodyPr/>
          <a:lstStyle/>
          <a:p>
            <a:fld id="{9A9EB63F-46B7-A547-A43A-2A11AD26E337}" type="slidenum">
              <a:rPr lang="en-US" smtClean="0"/>
              <a:pPr/>
              <a:t>4</a:t>
            </a:fld>
            <a:r>
              <a:rPr lang="en-US"/>
              <a:t>/29</a:t>
            </a:r>
            <a:endParaRPr lang="en-US" dirty="0"/>
          </a:p>
        </p:txBody>
      </p:sp>
    </p:spTree>
    <p:extLst>
      <p:ext uri="{BB962C8B-B14F-4D97-AF65-F5344CB8AC3E}">
        <p14:creationId xmlns:p14="http://schemas.microsoft.com/office/powerpoint/2010/main" val="1534616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Threat Models</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680845"/>
            <a:ext cx="10515600" cy="31684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Denial of service (DoS) attacks</a:t>
            </a:r>
          </a:p>
          <a:p>
            <a:pPr lvl="1"/>
            <a:r>
              <a:rPr lang="en-US" sz="2200" dirty="0">
                <a:latin typeface="Arial" panose="020B0604020202020204" pitchFamily="34" charset="0"/>
                <a:cs typeface="Arial" panose="020B0604020202020204" pitchFamily="34" charset="0"/>
              </a:rPr>
              <a:t>Message Queuing Telemetry Transport (MQTT) is a lightweight, publish-subscribe network protocol that transports messages between devices. </a:t>
            </a:r>
          </a:p>
        </p:txBody>
      </p:sp>
      <p:pic>
        <p:nvPicPr>
          <p:cNvPr id="4" name="Picture 3">
            <a:extLst>
              <a:ext uri="{FF2B5EF4-FFF2-40B4-BE49-F238E27FC236}">
                <a16:creationId xmlns:a16="http://schemas.microsoft.com/office/drawing/2014/main" id="{1700B732-C536-4441-985A-EDD07E7576D0}"/>
              </a:ext>
            </a:extLst>
          </p:cNvPr>
          <p:cNvPicPr>
            <a:picLocks noChangeAspect="1"/>
          </p:cNvPicPr>
          <p:nvPr/>
        </p:nvPicPr>
        <p:blipFill>
          <a:blip r:embed="rId3"/>
          <a:stretch>
            <a:fillRect/>
          </a:stretch>
        </p:blipFill>
        <p:spPr>
          <a:xfrm>
            <a:off x="3465195" y="2952183"/>
            <a:ext cx="1021427" cy="1006317"/>
          </a:xfrm>
          <a:prstGeom prst="rect">
            <a:avLst/>
          </a:prstGeom>
        </p:spPr>
      </p:pic>
      <p:pic>
        <p:nvPicPr>
          <p:cNvPr id="7" name="Picture 6">
            <a:extLst>
              <a:ext uri="{FF2B5EF4-FFF2-40B4-BE49-F238E27FC236}">
                <a16:creationId xmlns:a16="http://schemas.microsoft.com/office/drawing/2014/main" id="{7298E4F0-DE27-49A4-ADD6-0D7A45375B71}"/>
              </a:ext>
            </a:extLst>
          </p:cNvPr>
          <p:cNvPicPr>
            <a:picLocks noChangeAspect="1"/>
          </p:cNvPicPr>
          <p:nvPr/>
        </p:nvPicPr>
        <p:blipFill>
          <a:blip r:embed="rId4"/>
          <a:stretch>
            <a:fillRect/>
          </a:stretch>
        </p:blipFill>
        <p:spPr>
          <a:xfrm>
            <a:off x="3465195" y="4283020"/>
            <a:ext cx="1021427" cy="1002742"/>
          </a:xfrm>
          <a:prstGeom prst="rect">
            <a:avLst/>
          </a:prstGeom>
        </p:spPr>
      </p:pic>
      <p:pic>
        <p:nvPicPr>
          <p:cNvPr id="9" name="Picture 8">
            <a:extLst>
              <a:ext uri="{FF2B5EF4-FFF2-40B4-BE49-F238E27FC236}">
                <a16:creationId xmlns:a16="http://schemas.microsoft.com/office/drawing/2014/main" id="{562492D1-9D8B-4444-83FD-33806A6F23D2}"/>
              </a:ext>
            </a:extLst>
          </p:cNvPr>
          <p:cNvPicPr>
            <a:picLocks noChangeAspect="1"/>
          </p:cNvPicPr>
          <p:nvPr/>
        </p:nvPicPr>
        <p:blipFill>
          <a:blip r:embed="rId5"/>
          <a:stretch>
            <a:fillRect/>
          </a:stretch>
        </p:blipFill>
        <p:spPr>
          <a:xfrm>
            <a:off x="8548051" y="3463200"/>
            <a:ext cx="944563" cy="1295400"/>
          </a:xfrm>
          <a:prstGeom prst="rect">
            <a:avLst/>
          </a:prstGeom>
        </p:spPr>
      </p:pic>
      <p:cxnSp>
        <p:nvCxnSpPr>
          <p:cNvPr id="11" name="Straight Arrow Connector 10">
            <a:extLst>
              <a:ext uri="{FF2B5EF4-FFF2-40B4-BE49-F238E27FC236}">
                <a16:creationId xmlns:a16="http://schemas.microsoft.com/office/drawing/2014/main" id="{88B9D9E4-0D41-45DE-BA7E-1AD8084151FF}"/>
              </a:ext>
            </a:extLst>
          </p:cNvPr>
          <p:cNvCxnSpPr>
            <a:cxnSpLocks/>
          </p:cNvCxnSpPr>
          <p:nvPr/>
        </p:nvCxnSpPr>
        <p:spPr>
          <a:xfrm>
            <a:off x="4686300" y="3524160"/>
            <a:ext cx="3766503" cy="43434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A649E8-D814-4C85-BBBF-9F93E9BE85F7}"/>
              </a:ext>
            </a:extLst>
          </p:cNvPr>
          <p:cNvSpPr txBox="1"/>
          <p:nvPr/>
        </p:nvSpPr>
        <p:spPr>
          <a:xfrm>
            <a:off x="5381956" y="2952183"/>
            <a:ext cx="227076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Flood victim with </a:t>
            </a:r>
            <a:r>
              <a:rPr lang="en-US" i="1" dirty="0">
                <a:latin typeface="Arial" panose="020B0604020202020204" pitchFamily="34" charset="0"/>
                <a:cs typeface="Arial" panose="020B0604020202020204" pitchFamily="34" charset="0"/>
              </a:rPr>
              <a:t>CONNECT</a:t>
            </a:r>
            <a:r>
              <a:rPr lang="en-US" dirty="0">
                <a:latin typeface="Arial" panose="020B0604020202020204" pitchFamily="34" charset="0"/>
                <a:cs typeface="Arial" panose="020B0604020202020204" pitchFamily="34" charset="0"/>
              </a:rPr>
              <a:t> requests</a:t>
            </a:r>
          </a:p>
        </p:txBody>
      </p:sp>
      <p:cxnSp>
        <p:nvCxnSpPr>
          <p:cNvPr id="15" name="Straight Arrow Connector 14">
            <a:extLst>
              <a:ext uri="{FF2B5EF4-FFF2-40B4-BE49-F238E27FC236}">
                <a16:creationId xmlns:a16="http://schemas.microsoft.com/office/drawing/2014/main" id="{258405B1-F047-4ED3-9954-08F55491D88B}"/>
              </a:ext>
            </a:extLst>
          </p:cNvPr>
          <p:cNvCxnSpPr/>
          <p:nvPr/>
        </p:nvCxnSpPr>
        <p:spPr>
          <a:xfrm flipV="1">
            <a:off x="4686300" y="4385220"/>
            <a:ext cx="3208020" cy="39917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E9FB7C-4956-4EAF-81FA-0D4A45D2DB83}"/>
              </a:ext>
            </a:extLst>
          </p:cNvPr>
          <p:cNvSpPr txBox="1"/>
          <p:nvPr/>
        </p:nvSpPr>
        <p:spPr>
          <a:xfrm>
            <a:off x="5381956" y="4719531"/>
            <a:ext cx="227076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Legitimate request cannot get through</a:t>
            </a:r>
          </a:p>
        </p:txBody>
      </p:sp>
      <p:sp>
        <p:nvSpPr>
          <p:cNvPr id="17" name="&quot;Not Allowed&quot; Symbol 16">
            <a:extLst>
              <a:ext uri="{FF2B5EF4-FFF2-40B4-BE49-F238E27FC236}">
                <a16:creationId xmlns:a16="http://schemas.microsoft.com/office/drawing/2014/main" id="{F6AD2CB2-62D4-4654-A9D5-D5BB096DD8FF}"/>
              </a:ext>
            </a:extLst>
          </p:cNvPr>
          <p:cNvSpPr/>
          <p:nvPr/>
        </p:nvSpPr>
        <p:spPr>
          <a:xfrm>
            <a:off x="7959092" y="4118520"/>
            <a:ext cx="493711" cy="464820"/>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8B9B3B8D-020C-4E2E-9B54-25F1ED10AA44}"/>
              </a:ext>
            </a:extLst>
          </p:cNvPr>
          <p:cNvSpPr txBox="1"/>
          <p:nvPr/>
        </p:nvSpPr>
        <p:spPr>
          <a:xfrm>
            <a:off x="2443768" y="3179474"/>
            <a:ext cx="102142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Attacker</a:t>
            </a:r>
          </a:p>
        </p:txBody>
      </p:sp>
      <p:sp>
        <p:nvSpPr>
          <p:cNvPr id="20" name="TextBox 19">
            <a:extLst>
              <a:ext uri="{FF2B5EF4-FFF2-40B4-BE49-F238E27FC236}">
                <a16:creationId xmlns:a16="http://schemas.microsoft.com/office/drawing/2014/main" id="{EA459362-0F40-4AA1-9E68-01F3545DAADF}"/>
              </a:ext>
            </a:extLst>
          </p:cNvPr>
          <p:cNvSpPr txBox="1"/>
          <p:nvPr/>
        </p:nvSpPr>
        <p:spPr>
          <a:xfrm>
            <a:off x="2012010" y="4603334"/>
            <a:ext cx="1448769"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MQTT client</a:t>
            </a:r>
          </a:p>
        </p:txBody>
      </p:sp>
      <p:sp>
        <p:nvSpPr>
          <p:cNvPr id="21" name="TextBox 20">
            <a:extLst>
              <a:ext uri="{FF2B5EF4-FFF2-40B4-BE49-F238E27FC236}">
                <a16:creationId xmlns:a16="http://schemas.microsoft.com/office/drawing/2014/main" id="{CFEA8015-CFB5-4F50-BB53-292C2D2D37E1}"/>
              </a:ext>
            </a:extLst>
          </p:cNvPr>
          <p:cNvSpPr txBox="1"/>
          <p:nvPr/>
        </p:nvSpPr>
        <p:spPr>
          <a:xfrm>
            <a:off x="8196255" y="4788000"/>
            <a:ext cx="1648153"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MQTT broker</a:t>
            </a:r>
          </a:p>
        </p:txBody>
      </p:sp>
      <p:sp>
        <p:nvSpPr>
          <p:cNvPr id="6" name="Slide Number Placeholder 5">
            <a:extLst>
              <a:ext uri="{FF2B5EF4-FFF2-40B4-BE49-F238E27FC236}">
                <a16:creationId xmlns:a16="http://schemas.microsoft.com/office/drawing/2014/main" id="{3AEB0749-09C1-40EC-B5AC-4B7041F2D4D1}"/>
              </a:ext>
            </a:extLst>
          </p:cNvPr>
          <p:cNvSpPr>
            <a:spLocks noGrp="1"/>
          </p:cNvSpPr>
          <p:nvPr>
            <p:ph type="sldNum" sz="quarter" idx="16"/>
          </p:nvPr>
        </p:nvSpPr>
        <p:spPr/>
        <p:txBody>
          <a:bodyPr/>
          <a:lstStyle/>
          <a:p>
            <a:fld id="{9A9EB63F-46B7-A547-A43A-2A11AD26E337}" type="slidenum">
              <a:rPr lang="en-US" smtClean="0"/>
              <a:pPr/>
              <a:t>5</a:t>
            </a:fld>
            <a:r>
              <a:rPr lang="en-US"/>
              <a:t>/29</a:t>
            </a:r>
            <a:endParaRPr lang="en-US" dirty="0"/>
          </a:p>
        </p:txBody>
      </p:sp>
    </p:spTree>
    <p:extLst>
      <p:ext uri="{BB962C8B-B14F-4D97-AF65-F5344CB8AC3E}">
        <p14:creationId xmlns:p14="http://schemas.microsoft.com/office/powerpoint/2010/main" val="202861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Threat Models</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680845"/>
            <a:ext cx="10515600" cy="31684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Inject command attack</a:t>
            </a:r>
          </a:p>
          <a:p>
            <a:pPr lvl="1"/>
            <a:r>
              <a:rPr lang="en-US" sz="2000" dirty="0">
                <a:latin typeface="Arial" panose="020B0604020202020204" pitchFamily="34" charset="0"/>
                <a:cs typeface="Arial" panose="020B0604020202020204" pitchFamily="34" charset="0"/>
              </a:rPr>
              <a:t>Controller area network (CAN) protocol is message-based protocol designed to allow microcontrollers and devices to communicate with each other's applications.</a:t>
            </a:r>
          </a:p>
        </p:txBody>
      </p:sp>
      <p:pic>
        <p:nvPicPr>
          <p:cNvPr id="7" name="Picture 6">
            <a:extLst>
              <a:ext uri="{FF2B5EF4-FFF2-40B4-BE49-F238E27FC236}">
                <a16:creationId xmlns:a16="http://schemas.microsoft.com/office/drawing/2014/main" id="{21BAFF38-5C6B-4A29-96F5-8AEDDA01E451}"/>
              </a:ext>
            </a:extLst>
          </p:cNvPr>
          <p:cNvPicPr>
            <a:picLocks noChangeAspect="1"/>
          </p:cNvPicPr>
          <p:nvPr/>
        </p:nvPicPr>
        <p:blipFill>
          <a:blip r:embed="rId3"/>
          <a:stretch>
            <a:fillRect/>
          </a:stretch>
        </p:blipFill>
        <p:spPr>
          <a:xfrm>
            <a:off x="3801979" y="2810828"/>
            <a:ext cx="4588041" cy="2660332"/>
          </a:xfrm>
          <a:prstGeom prst="rect">
            <a:avLst/>
          </a:prstGeom>
        </p:spPr>
      </p:pic>
      <p:sp>
        <p:nvSpPr>
          <p:cNvPr id="4" name="Slide Number Placeholder 3">
            <a:extLst>
              <a:ext uri="{FF2B5EF4-FFF2-40B4-BE49-F238E27FC236}">
                <a16:creationId xmlns:a16="http://schemas.microsoft.com/office/drawing/2014/main" id="{BCE37EFE-2ED1-450F-A42C-FAD21B96B4B4}"/>
              </a:ext>
            </a:extLst>
          </p:cNvPr>
          <p:cNvSpPr>
            <a:spLocks noGrp="1"/>
          </p:cNvSpPr>
          <p:nvPr>
            <p:ph type="sldNum" sz="quarter" idx="16"/>
          </p:nvPr>
        </p:nvSpPr>
        <p:spPr/>
        <p:txBody>
          <a:bodyPr/>
          <a:lstStyle/>
          <a:p>
            <a:fld id="{9A9EB63F-46B7-A547-A43A-2A11AD26E337}" type="slidenum">
              <a:rPr lang="en-US" smtClean="0"/>
              <a:pPr/>
              <a:t>6</a:t>
            </a:fld>
            <a:r>
              <a:rPr lang="en-US"/>
              <a:t>/29</a:t>
            </a:r>
            <a:endParaRPr lang="en-US" dirty="0"/>
          </a:p>
        </p:txBody>
      </p:sp>
    </p:spTree>
    <p:extLst>
      <p:ext uri="{BB962C8B-B14F-4D97-AF65-F5344CB8AC3E}">
        <p14:creationId xmlns:p14="http://schemas.microsoft.com/office/powerpoint/2010/main" val="125553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Problem Statement</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673975"/>
            <a:ext cx="10515600" cy="20293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MPD aims to customize a standard protocol and create moving target defense by:</a:t>
            </a:r>
          </a:p>
          <a:p>
            <a:pPr lvl="1"/>
            <a:r>
              <a:rPr lang="en-US" dirty="0">
                <a:latin typeface="Arial" panose="020B0604020202020204" pitchFamily="34" charset="0"/>
                <a:cs typeface="Arial" panose="020B0604020202020204" pitchFamily="34" charset="0"/>
              </a:rPr>
              <a:t>Fabricating desired protocol dialects</a:t>
            </a:r>
          </a:p>
          <a:p>
            <a:pPr lvl="1"/>
            <a:r>
              <a:rPr lang="en-US" dirty="0">
                <a:latin typeface="Arial" panose="020B0604020202020204" pitchFamily="34" charset="0"/>
                <a:cs typeface="Arial" panose="020B0604020202020204" pitchFamily="34" charset="0"/>
              </a:rPr>
              <a:t>Allowing servers &amp; clients to dynamically select dialects in a synchronous way</a:t>
            </a:r>
          </a:p>
        </p:txBody>
      </p:sp>
      <p:sp>
        <p:nvSpPr>
          <p:cNvPr id="6" name="Content Placeholder 2">
            <a:extLst>
              <a:ext uri="{FF2B5EF4-FFF2-40B4-BE49-F238E27FC236}">
                <a16:creationId xmlns:a16="http://schemas.microsoft.com/office/drawing/2014/main" id="{808DCCFB-33B6-4E53-9664-5CDE9019A090}"/>
              </a:ext>
            </a:extLst>
          </p:cNvPr>
          <p:cNvSpPr txBox="1">
            <a:spLocks/>
          </p:cNvSpPr>
          <p:nvPr/>
        </p:nvSpPr>
        <p:spPr>
          <a:xfrm>
            <a:off x="854337" y="3786523"/>
            <a:ext cx="10515600" cy="1562717"/>
          </a:xfrm>
          <a:prstGeom prst="rect">
            <a:avLst/>
          </a:prstGeom>
          <a:ln w="50800" cmpd="thickThin">
            <a:solidFill>
              <a:schemeClr val="accent5"/>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Definition 1</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Protocol Dialect</a:t>
            </a:r>
          </a:p>
          <a:p>
            <a:pPr lvl="1"/>
            <a:r>
              <a:rPr lang="en-US" dirty="0">
                <a:latin typeface="Arial" panose="020B0604020202020204" pitchFamily="34" charset="0"/>
                <a:cs typeface="Arial" panose="020B0604020202020204" pitchFamily="34" charset="0"/>
              </a:rPr>
              <a:t>Given a standard communication protocol, a dialect is a variation created by mutating its packets and handshakes while keeping the communication functionalities unchanged.</a:t>
            </a:r>
          </a:p>
        </p:txBody>
      </p:sp>
      <p:sp>
        <p:nvSpPr>
          <p:cNvPr id="4" name="Slide Number Placeholder 3">
            <a:extLst>
              <a:ext uri="{FF2B5EF4-FFF2-40B4-BE49-F238E27FC236}">
                <a16:creationId xmlns:a16="http://schemas.microsoft.com/office/drawing/2014/main" id="{D902C76F-0517-4672-A285-614F6C24F28D}"/>
              </a:ext>
            </a:extLst>
          </p:cNvPr>
          <p:cNvSpPr>
            <a:spLocks noGrp="1"/>
          </p:cNvSpPr>
          <p:nvPr>
            <p:ph type="sldNum" sz="quarter" idx="16"/>
          </p:nvPr>
        </p:nvSpPr>
        <p:spPr/>
        <p:txBody>
          <a:bodyPr/>
          <a:lstStyle/>
          <a:p>
            <a:fld id="{9A9EB63F-46B7-A547-A43A-2A11AD26E337}" type="slidenum">
              <a:rPr lang="en-US" smtClean="0"/>
              <a:pPr/>
              <a:t>7</a:t>
            </a:fld>
            <a:r>
              <a:rPr lang="en-US"/>
              <a:t>/29</a:t>
            </a:r>
            <a:endParaRPr lang="en-US" dirty="0"/>
          </a:p>
        </p:txBody>
      </p:sp>
    </p:spTree>
    <p:extLst>
      <p:ext uri="{BB962C8B-B14F-4D97-AF65-F5344CB8AC3E}">
        <p14:creationId xmlns:p14="http://schemas.microsoft.com/office/powerpoint/2010/main" val="1229970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System Design</a:t>
            </a:r>
          </a:p>
        </p:txBody>
      </p:sp>
      <p:sp>
        <p:nvSpPr>
          <p:cNvPr id="5" name="Content Placeholder 2">
            <a:extLst>
              <a:ext uri="{FF2B5EF4-FFF2-40B4-BE49-F238E27FC236}">
                <a16:creationId xmlns:a16="http://schemas.microsoft.com/office/drawing/2014/main" id="{0CD0931F-BFFD-4D58-B10D-E69E43451989}"/>
              </a:ext>
            </a:extLst>
          </p:cNvPr>
          <p:cNvSpPr txBox="1">
            <a:spLocks/>
          </p:cNvSpPr>
          <p:nvPr/>
        </p:nvSpPr>
        <p:spPr>
          <a:xfrm>
            <a:off x="838200" y="1680845"/>
            <a:ext cx="10515600" cy="31684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Moving target customization (MTC)</a:t>
            </a:r>
          </a:p>
          <a:p>
            <a:pPr lvl="1"/>
            <a:r>
              <a:rPr lang="en-US" dirty="0">
                <a:latin typeface="Arial" panose="020B0604020202020204" pitchFamily="34" charset="0"/>
                <a:cs typeface="Arial" panose="020B0604020202020204" pitchFamily="34" charset="0"/>
              </a:rPr>
              <a:t>Creating customized packets using dialect generating functions </a:t>
            </a:r>
          </a:p>
          <a:p>
            <a:r>
              <a:rPr lang="en-US" dirty="0">
                <a:latin typeface="Arial" panose="020B0604020202020204" pitchFamily="34" charset="0"/>
                <a:cs typeface="Arial" panose="020B0604020202020204" pitchFamily="34" charset="0"/>
              </a:rPr>
              <a:t>Self-synchronizing mechanism (SSM)</a:t>
            </a:r>
          </a:p>
          <a:p>
            <a:pPr lvl="1"/>
            <a:r>
              <a:rPr lang="en-US" dirty="0">
                <a:latin typeface="Arial" panose="020B0604020202020204" pitchFamily="34" charset="0"/>
                <a:cs typeface="Arial" panose="020B0604020202020204" pitchFamily="34" charset="0"/>
              </a:rPr>
              <a:t>Ensuring the server and the client remain synchronized with respect to their selected dialect</a:t>
            </a:r>
          </a:p>
          <a:p>
            <a:r>
              <a:rPr lang="en-US" dirty="0">
                <a:latin typeface="Arial" panose="020B0604020202020204" pitchFamily="34" charset="0"/>
                <a:cs typeface="Arial" panose="020B0604020202020204" pitchFamily="34" charset="0"/>
              </a:rPr>
              <a:t>Protocol dialect management (PDM)</a:t>
            </a:r>
          </a:p>
          <a:p>
            <a:pPr lvl="1"/>
            <a:r>
              <a:rPr lang="en-US" dirty="0">
                <a:latin typeface="Arial" panose="020B0604020202020204" pitchFamily="34" charset="0"/>
                <a:cs typeface="Arial" panose="020B0604020202020204" pitchFamily="34" charset="0"/>
              </a:rPr>
              <a:t>Selecting a protocol dialect for the packet</a:t>
            </a:r>
          </a:p>
        </p:txBody>
      </p:sp>
      <p:sp>
        <p:nvSpPr>
          <p:cNvPr id="4" name="Slide Number Placeholder 3">
            <a:extLst>
              <a:ext uri="{FF2B5EF4-FFF2-40B4-BE49-F238E27FC236}">
                <a16:creationId xmlns:a16="http://schemas.microsoft.com/office/drawing/2014/main" id="{4CFCBA44-5F45-4E41-9F2B-D54D2BC661FC}"/>
              </a:ext>
            </a:extLst>
          </p:cNvPr>
          <p:cNvSpPr>
            <a:spLocks noGrp="1"/>
          </p:cNvSpPr>
          <p:nvPr>
            <p:ph type="sldNum" sz="quarter" idx="16"/>
          </p:nvPr>
        </p:nvSpPr>
        <p:spPr/>
        <p:txBody>
          <a:bodyPr/>
          <a:lstStyle/>
          <a:p>
            <a:fld id="{9A9EB63F-46B7-A547-A43A-2A11AD26E337}" type="slidenum">
              <a:rPr lang="en-US" smtClean="0"/>
              <a:pPr/>
              <a:t>8</a:t>
            </a:fld>
            <a:r>
              <a:rPr lang="en-US"/>
              <a:t>/29</a:t>
            </a:r>
            <a:endParaRPr lang="en-US" dirty="0"/>
          </a:p>
        </p:txBody>
      </p:sp>
    </p:spTree>
    <p:extLst>
      <p:ext uri="{BB962C8B-B14F-4D97-AF65-F5344CB8AC3E}">
        <p14:creationId xmlns:p14="http://schemas.microsoft.com/office/powerpoint/2010/main" val="178359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MPD: System Design</a:t>
            </a:r>
          </a:p>
        </p:txBody>
      </p:sp>
      <p:pic>
        <p:nvPicPr>
          <p:cNvPr id="4" name="Picture 3">
            <a:extLst>
              <a:ext uri="{FF2B5EF4-FFF2-40B4-BE49-F238E27FC236}">
                <a16:creationId xmlns:a16="http://schemas.microsoft.com/office/drawing/2014/main" id="{5CFF1D61-8C20-4D7F-B93D-6937D3349E51}"/>
              </a:ext>
            </a:extLst>
          </p:cNvPr>
          <p:cNvPicPr>
            <a:picLocks noChangeAspect="1"/>
          </p:cNvPicPr>
          <p:nvPr/>
        </p:nvPicPr>
        <p:blipFill>
          <a:blip r:embed="rId2"/>
          <a:stretch>
            <a:fillRect/>
          </a:stretch>
        </p:blipFill>
        <p:spPr>
          <a:xfrm>
            <a:off x="930537" y="1524109"/>
            <a:ext cx="9242163" cy="5333891"/>
          </a:xfrm>
          <a:prstGeom prst="rect">
            <a:avLst/>
          </a:prstGeom>
        </p:spPr>
      </p:pic>
      <p:cxnSp>
        <p:nvCxnSpPr>
          <p:cNvPr id="7" name="Straight Arrow Connector 6">
            <a:extLst>
              <a:ext uri="{FF2B5EF4-FFF2-40B4-BE49-F238E27FC236}">
                <a16:creationId xmlns:a16="http://schemas.microsoft.com/office/drawing/2014/main" id="{79776BA5-CF4E-4E8E-8BA0-768C2805D812}"/>
              </a:ext>
            </a:extLst>
          </p:cNvPr>
          <p:cNvCxnSpPr/>
          <p:nvPr/>
        </p:nvCxnSpPr>
        <p:spPr>
          <a:xfrm>
            <a:off x="3294380" y="5140960"/>
            <a:ext cx="4610100" cy="0"/>
          </a:xfrm>
          <a:prstGeom prst="straightConnector1">
            <a:avLst/>
          </a:prstGeom>
          <a:ln w="79375">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DED0B30-D959-4B1B-80D0-1765797F8A64}"/>
              </a:ext>
            </a:extLst>
          </p:cNvPr>
          <p:cNvCxnSpPr>
            <a:cxnSpLocks/>
          </p:cNvCxnSpPr>
          <p:nvPr/>
        </p:nvCxnSpPr>
        <p:spPr>
          <a:xfrm flipV="1">
            <a:off x="2362200" y="2679700"/>
            <a:ext cx="0" cy="3340100"/>
          </a:xfrm>
          <a:prstGeom prst="straightConnector1">
            <a:avLst/>
          </a:prstGeom>
          <a:ln w="793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CE4C099-B965-41F6-8471-DE17A6322B9C}"/>
              </a:ext>
            </a:extLst>
          </p:cNvPr>
          <p:cNvCxnSpPr>
            <a:cxnSpLocks/>
          </p:cNvCxnSpPr>
          <p:nvPr/>
        </p:nvCxnSpPr>
        <p:spPr>
          <a:xfrm flipV="1">
            <a:off x="8689340" y="2679700"/>
            <a:ext cx="0" cy="3340100"/>
          </a:xfrm>
          <a:prstGeom prst="straightConnector1">
            <a:avLst/>
          </a:prstGeom>
          <a:ln w="793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BBDAF57-A806-4F68-AA7F-ED6D27435D94}"/>
              </a:ext>
            </a:extLst>
          </p:cNvPr>
          <p:cNvCxnSpPr>
            <a:cxnSpLocks/>
          </p:cNvCxnSpPr>
          <p:nvPr/>
        </p:nvCxnSpPr>
        <p:spPr>
          <a:xfrm>
            <a:off x="2570480" y="2679700"/>
            <a:ext cx="0" cy="1917700"/>
          </a:xfrm>
          <a:prstGeom prst="straightConnector1">
            <a:avLst/>
          </a:prstGeom>
          <a:ln w="793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EA4B66E-CEE9-4DCB-AEB9-DFB5806BC005}"/>
              </a:ext>
            </a:extLst>
          </p:cNvPr>
          <p:cNvCxnSpPr>
            <a:cxnSpLocks/>
          </p:cNvCxnSpPr>
          <p:nvPr/>
        </p:nvCxnSpPr>
        <p:spPr>
          <a:xfrm>
            <a:off x="6479540" y="2679700"/>
            <a:ext cx="0" cy="1917700"/>
          </a:xfrm>
          <a:prstGeom prst="straightConnector1">
            <a:avLst/>
          </a:prstGeom>
          <a:ln w="793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1B7BD6E5-296F-4C2B-8B28-94224B2F789A}"/>
              </a:ext>
            </a:extLst>
          </p:cNvPr>
          <p:cNvSpPr>
            <a:spLocks noGrp="1"/>
          </p:cNvSpPr>
          <p:nvPr>
            <p:ph type="sldNum" sz="quarter" idx="16"/>
          </p:nvPr>
        </p:nvSpPr>
        <p:spPr/>
        <p:txBody>
          <a:bodyPr/>
          <a:lstStyle/>
          <a:p>
            <a:fld id="{9A9EB63F-46B7-A547-A43A-2A11AD26E337}" type="slidenum">
              <a:rPr lang="en-US" smtClean="0"/>
              <a:pPr/>
              <a:t>9</a:t>
            </a:fld>
            <a:r>
              <a:rPr lang="en-US"/>
              <a:t>/29</a:t>
            </a:r>
            <a:endParaRPr lang="en-US" dirty="0"/>
          </a:p>
        </p:txBody>
      </p:sp>
      <p:sp>
        <p:nvSpPr>
          <p:cNvPr id="10" name="Rectangle 9">
            <a:extLst>
              <a:ext uri="{FF2B5EF4-FFF2-40B4-BE49-F238E27FC236}">
                <a16:creationId xmlns:a16="http://schemas.microsoft.com/office/drawing/2014/main" id="{A2962FAB-32D6-4B2A-BD09-7E66AF6C04EE}"/>
              </a:ext>
            </a:extLst>
          </p:cNvPr>
          <p:cNvSpPr/>
          <p:nvPr/>
        </p:nvSpPr>
        <p:spPr>
          <a:xfrm>
            <a:off x="4869180" y="2107353"/>
            <a:ext cx="1318260" cy="4123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92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4473</TotalTime>
  <Words>1515</Words>
  <Application>Microsoft Office PowerPoint</Application>
  <PresentationFormat>Widescreen</PresentationFormat>
  <Paragraphs>194</Paragraphs>
  <Slides>29</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Calibri</vt:lpstr>
      <vt:lpstr>Calibri Light</vt:lpstr>
      <vt:lpstr>Cambria Math</vt:lpstr>
      <vt:lpstr>Office Theme</vt:lpstr>
      <vt:lpstr>1_Office Theme</vt:lpstr>
      <vt:lpstr>MPD: Moving Target Defense through Communication Protocol Dialects</vt:lpstr>
      <vt:lpstr>The increasing scale of Internet of Things (IoT)</vt:lpstr>
      <vt:lpstr>Dynamic defense method is needed</vt:lpstr>
      <vt:lpstr>MPD: Motivation</vt:lpstr>
      <vt:lpstr>MPD: Threat Models</vt:lpstr>
      <vt:lpstr>MPD: Threat Models</vt:lpstr>
      <vt:lpstr>MPD: Problem Statement</vt:lpstr>
      <vt:lpstr>MPD: System Design</vt:lpstr>
      <vt:lpstr>MPD: System Design</vt:lpstr>
      <vt:lpstr>MPD: Moving Target Customization (MTC)</vt:lpstr>
      <vt:lpstr>MPD: Moving Target Customization (MTC)</vt:lpstr>
      <vt:lpstr>MPD: Moving Target Customization (MTC)</vt:lpstr>
      <vt:lpstr>MPD: Moving Target Customization (MTC)</vt:lpstr>
      <vt:lpstr>MPD: Moving Target Customization (MTC)</vt:lpstr>
      <vt:lpstr>MPD: Self-synchronization Mechanism (SSM)</vt:lpstr>
      <vt:lpstr>MPD: Self-synchronization Mechanism (SSM)</vt:lpstr>
      <vt:lpstr>MPD: Self-synchronization Mechanism (SSM)</vt:lpstr>
      <vt:lpstr>MPD: Protocol Dialect Management (PDM)</vt:lpstr>
      <vt:lpstr>MPD: Protocol Dialect Management (PDM)</vt:lpstr>
      <vt:lpstr>MPD: Protocol Dialect Management (PDM)</vt:lpstr>
      <vt:lpstr>Evaluation</vt:lpstr>
      <vt:lpstr>Evaluation</vt:lpstr>
      <vt:lpstr>Evaluation</vt:lpstr>
      <vt:lpstr>Evaluation</vt:lpstr>
      <vt:lpstr>Evaluation</vt:lpstr>
      <vt:lpstr>Evaluation</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Yongsheng Mei</cp:lastModifiedBy>
  <cp:revision>107</cp:revision>
  <dcterms:created xsi:type="dcterms:W3CDTF">2020-03-10T16:22:03Z</dcterms:created>
  <dcterms:modified xsi:type="dcterms:W3CDTF">2021-10-03T19:06:16Z</dcterms:modified>
</cp:coreProperties>
</file>